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6" r:id="rId2"/>
    <p:sldId id="307" r:id="rId3"/>
    <p:sldId id="308" r:id="rId4"/>
    <p:sldId id="309" r:id="rId5"/>
    <p:sldId id="310" r:id="rId6"/>
    <p:sldId id="314" r:id="rId7"/>
    <p:sldId id="320" r:id="rId8"/>
    <p:sldId id="321" r:id="rId9"/>
    <p:sldId id="329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11" r:id="rId18"/>
    <p:sldId id="312" r:id="rId19"/>
    <p:sldId id="313" r:id="rId20"/>
    <p:sldId id="315" r:id="rId21"/>
    <p:sldId id="316" r:id="rId22"/>
    <p:sldId id="317" r:id="rId23"/>
    <p:sldId id="318" r:id="rId24"/>
    <p:sldId id="319" r:id="rId25"/>
    <p:sldId id="330" r:id="rId26"/>
    <p:sldId id="346" r:id="rId27"/>
    <p:sldId id="347" r:id="rId28"/>
    <p:sldId id="333" r:id="rId29"/>
    <p:sldId id="334" r:id="rId30"/>
    <p:sldId id="335" r:id="rId31"/>
    <p:sldId id="336" r:id="rId32"/>
    <p:sldId id="33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00A87-0E81-4CD2-9FD6-D32F4AC4789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7EC8B60-AF26-4473-A1C6-6AF33BC3421B}">
      <dgm:prSet phldrT="[Text]"/>
      <dgm:spPr/>
      <dgm:t>
        <a:bodyPr/>
        <a:lstStyle/>
        <a:p>
          <a:r>
            <a:rPr lang="fr-FR" dirty="0" smtClean="0"/>
            <a:t>Elites </a:t>
          </a:r>
          <a:r>
            <a:rPr lang="fr-FR" dirty="0" err="1" smtClean="0"/>
            <a:t>invest</a:t>
          </a:r>
          <a:r>
            <a:rPr lang="fr-FR" dirty="0" smtClean="0"/>
            <a:t> in </a:t>
          </a:r>
          <a:r>
            <a:rPr lang="fr-FR" dirty="0" err="1" smtClean="0"/>
            <a:t>companies</a:t>
          </a:r>
          <a:endParaRPr lang="en-CA" dirty="0">
            <a:solidFill>
              <a:srgbClr val="FFFF00"/>
            </a:solidFill>
          </a:endParaRPr>
        </a:p>
      </dgm:t>
    </dgm:pt>
    <dgm:pt modelId="{2B36A249-3A5F-4C84-A52E-F25469AD5B2C}" type="parTrans" cxnId="{8B7C116F-416E-4D55-8276-C2418C805923}">
      <dgm:prSet/>
      <dgm:spPr/>
      <dgm:t>
        <a:bodyPr/>
        <a:lstStyle/>
        <a:p>
          <a:endParaRPr lang="en-CA"/>
        </a:p>
      </dgm:t>
    </dgm:pt>
    <dgm:pt modelId="{EF4D9A07-1EAA-4BCF-A563-84DF65BC699F}" type="sibTrans" cxnId="{8B7C116F-416E-4D55-8276-C2418C805923}">
      <dgm:prSet/>
      <dgm:spPr/>
      <dgm:t>
        <a:bodyPr/>
        <a:lstStyle/>
        <a:p>
          <a:endParaRPr lang="en-CA" dirty="0"/>
        </a:p>
      </dgm:t>
    </dgm:pt>
    <dgm:pt modelId="{768FFDD2-3037-41BA-AA5D-5EC3A822AC59}">
      <dgm:prSet phldrT="[Text]"/>
      <dgm:spPr/>
      <dgm:t>
        <a:bodyPr/>
        <a:lstStyle/>
        <a:p>
          <a:r>
            <a:rPr lang="fr-FR" dirty="0" err="1" smtClean="0"/>
            <a:t>Companies</a:t>
          </a:r>
          <a:r>
            <a:rPr lang="fr-FR" dirty="0" smtClean="0"/>
            <a:t> </a:t>
          </a:r>
          <a:r>
            <a:rPr lang="fr-FR" dirty="0" err="1" smtClean="0"/>
            <a:t>produce</a:t>
          </a:r>
          <a:r>
            <a:rPr lang="fr-FR" dirty="0" smtClean="0"/>
            <a:t> </a:t>
          </a:r>
          <a:r>
            <a:rPr lang="fr-FR" dirty="0" err="1" smtClean="0"/>
            <a:t>goods</a:t>
          </a:r>
          <a:r>
            <a:rPr lang="fr-FR" dirty="0" smtClean="0"/>
            <a:t> or services</a:t>
          </a:r>
          <a:endParaRPr lang="en-CA" dirty="0">
            <a:solidFill>
              <a:srgbClr val="FFFF00"/>
            </a:solidFill>
          </a:endParaRPr>
        </a:p>
      </dgm:t>
    </dgm:pt>
    <dgm:pt modelId="{AEA49A65-32A7-4C07-930D-00F136DEA7FA}" type="parTrans" cxnId="{9B841C5B-BEEB-4B42-ACDB-848B0F65B9FB}">
      <dgm:prSet/>
      <dgm:spPr/>
      <dgm:t>
        <a:bodyPr/>
        <a:lstStyle/>
        <a:p>
          <a:endParaRPr lang="en-CA"/>
        </a:p>
      </dgm:t>
    </dgm:pt>
    <dgm:pt modelId="{98CF3216-3D70-4212-B6DB-EEC0A7E2E47E}" type="sibTrans" cxnId="{9B841C5B-BEEB-4B42-ACDB-848B0F65B9FB}">
      <dgm:prSet/>
      <dgm:spPr/>
      <dgm:t>
        <a:bodyPr/>
        <a:lstStyle/>
        <a:p>
          <a:endParaRPr lang="en-CA" dirty="0"/>
        </a:p>
      </dgm:t>
    </dgm:pt>
    <dgm:pt modelId="{854D7B64-45C7-416E-9F89-154C4997E71B}">
      <dgm:prSet phldrT="[Text]"/>
      <dgm:spPr/>
      <dgm:t>
        <a:bodyPr/>
        <a:lstStyle/>
        <a:p>
          <a:r>
            <a:rPr lang="fr-FR" dirty="0" err="1" smtClean="0"/>
            <a:t>Companies</a:t>
          </a:r>
          <a:r>
            <a:rPr lang="fr-FR" dirty="0" smtClean="0"/>
            <a:t> </a:t>
          </a:r>
          <a:r>
            <a:rPr lang="fr-FR" dirty="0" err="1" smtClean="0"/>
            <a:t>make</a:t>
          </a:r>
          <a:r>
            <a:rPr lang="fr-FR" dirty="0" smtClean="0"/>
            <a:t> $$$</a:t>
          </a:r>
          <a:endParaRPr lang="en-CA" dirty="0">
            <a:solidFill>
              <a:srgbClr val="FFFF00"/>
            </a:solidFill>
          </a:endParaRPr>
        </a:p>
      </dgm:t>
    </dgm:pt>
    <dgm:pt modelId="{485072FE-CD6F-4D84-B9DB-323E44CDB919}" type="parTrans" cxnId="{A057B65E-0652-4CCB-954F-971B4B35926E}">
      <dgm:prSet/>
      <dgm:spPr/>
      <dgm:t>
        <a:bodyPr/>
        <a:lstStyle/>
        <a:p>
          <a:endParaRPr lang="en-CA"/>
        </a:p>
      </dgm:t>
    </dgm:pt>
    <dgm:pt modelId="{F3F6E29C-8062-42C3-8B50-5C1B20F86ED1}" type="sibTrans" cxnId="{A057B65E-0652-4CCB-954F-971B4B35926E}">
      <dgm:prSet/>
      <dgm:spPr/>
      <dgm:t>
        <a:bodyPr/>
        <a:lstStyle/>
        <a:p>
          <a:endParaRPr lang="en-CA" dirty="0"/>
        </a:p>
      </dgm:t>
    </dgm:pt>
    <dgm:pt modelId="{E6E282BF-B0C6-4A09-892E-09E2F73984DC}">
      <dgm:prSet phldrT="[Text]"/>
      <dgm:spPr/>
      <dgm:t>
        <a:bodyPr/>
        <a:lstStyle/>
        <a:p>
          <a:r>
            <a:rPr lang="fr-FR" dirty="0" err="1" smtClean="0"/>
            <a:t>Investers</a:t>
          </a:r>
          <a:r>
            <a:rPr lang="fr-FR" dirty="0" smtClean="0"/>
            <a:t> </a:t>
          </a:r>
          <a:r>
            <a:rPr lang="fr-FR" dirty="0" err="1" smtClean="0"/>
            <a:t>make</a:t>
          </a:r>
          <a:r>
            <a:rPr lang="fr-FR" dirty="0" smtClean="0"/>
            <a:t> profit</a:t>
          </a:r>
          <a:endParaRPr lang="en-CA" dirty="0">
            <a:solidFill>
              <a:srgbClr val="FFFF00"/>
            </a:solidFill>
          </a:endParaRPr>
        </a:p>
      </dgm:t>
    </dgm:pt>
    <dgm:pt modelId="{0CA522AF-A080-4CBB-8746-8B630D27EC10}" type="parTrans" cxnId="{8C8BB127-6B59-4FFD-9E20-560B5FFFF8C9}">
      <dgm:prSet/>
      <dgm:spPr/>
      <dgm:t>
        <a:bodyPr/>
        <a:lstStyle/>
        <a:p>
          <a:endParaRPr lang="en-CA"/>
        </a:p>
      </dgm:t>
    </dgm:pt>
    <dgm:pt modelId="{F25475C7-3B82-4909-9973-0A36AA76AA4B}" type="sibTrans" cxnId="{8C8BB127-6B59-4FFD-9E20-560B5FFFF8C9}">
      <dgm:prSet/>
      <dgm:spPr/>
      <dgm:t>
        <a:bodyPr/>
        <a:lstStyle/>
        <a:p>
          <a:endParaRPr lang="en-CA" dirty="0"/>
        </a:p>
      </dgm:t>
    </dgm:pt>
    <dgm:pt modelId="{C0BCEBFF-BC31-45A5-9199-6BA4193DE2DE}">
      <dgm:prSet phldrT="[Text]"/>
      <dgm:spPr/>
      <dgm:t>
        <a:bodyPr/>
        <a:lstStyle/>
        <a:p>
          <a:r>
            <a:rPr lang="fr-FR" dirty="0" err="1" smtClean="0"/>
            <a:t>Investers</a:t>
          </a:r>
          <a:r>
            <a:rPr lang="fr-FR" dirty="0" smtClean="0"/>
            <a:t> </a:t>
          </a:r>
          <a:r>
            <a:rPr lang="fr-FR" dirty="0" err="1" smtClean="0"/>
            <a:t>re-invest</a:t>
          </a:r>
          <a:r>
            <a:rPr lang="fr-FR" dirty="0" smtClean="0"/>
            <a:t> money or </a:t>
          </a:r>
          <a:r>
            <a:rPr lang="fr-FR" dirty="0" err="1" smtClean="0"/>
            <a:t>invest</a:t>
          </a:r>
          <a:r>
            <a:rPr lang="fr-FR" dirty="0" smtClean="0"/>
            <a:t> in new </a:t>
          </a:r>
          <a:r>
            <a:rPr lang="fr-FR" dirty="0" err="1" smtClean="0"/>
            <a:t>companies</a:t>
          </a:r>
          <a:endParaRPr lang="en-CA" dirty="0">
            <a:solidFill>
              <a:srgbClr val="FFFF00"/>
            </a:solidFill>
          </a:endParaRPr>
        </a:p>
      </dgm:t>
    </dgm:pt>
    <dgm:pt modelId="{362803D8-3033-4DD3-801B-443C38B2ABD8}" type="parTrans" cxnId="{ADC88C4A-FA30-4555-9129-7E5D3A4BC618}">
      <dgm:prSet/>
      <dgm:spPr/>
      <dgm:t>
        <a:bodyPr/>
        <a:lstStyle/>
        <a:p>
          <a:endParaRPr lang="en-CA"/>
        </a:p>
      </dgm:t>
    </dgm:pt>
    <dgm:pt modelId="{05FD501F-2B7E-4D0B-9EAB-A40CEB2B0C79}" type="sibTrans" cxnId="{ADC88C4A-FA30-4555-9129-7E5D3A4BC618}">
      <dgm:prSet/>
      <dgm:spPr/>
      <dgm:t>
        <a:bodyPr/>
        <a:lstStyle/>
        <a:p>
          <a:endParaRPr lang="en-CA" dirty="0"/>
        </a:p>
      </dgm:t>
    </dgm:pt>
    <dgm:pt modelId="{B07CC067-5043-44D7-ACD7-535EB9171323}" type="pres">
      <dgm:prSet presAssocID="{30200A87-0E81-4CD2-9FD6-D32F4AC478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6228AE-E15E-4FD4-BD9A-9C661616E779}" type="pres">
      <dgm:prSet presAssocID="{A7EC8B60-AF26-4473-A1C6-6AF33BC3421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C1318E8-9222-45F2-A883-176004338131}" type="pres">
      <dgm:prSet presAssocID="{A7EC8B60-AF26-4473-A1C6-6AF33BC3421B}" presName="spNode" presStyleCnt="0"/>
      <dgm:spPr/>
    </dgm:pt>
    <dgm:pt modelId="{C5B58AE1-73EF-42FC-B3EC-066C352F2C36}" type="pres">
      <dgm:prSet presAssocID="{EF4D9A07-1EAA-4BCF-A563-84DF65BC699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19D97CD-AABC-484E-8E98-06670C603CB1}" type="pres">
      <dgm:prSet presAssocID="{768FFDD2-3037-41BA-AA5D-5EC3A822AC5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F036-0E89-4B5A-962C-0AE70847DE45}" type="pres">
      <dgm:prSet presAssocID="{768FFDD2-3037-41BA-AA5D-5EC3A822AC59}" presName="spNode" presStyleCnt="0"/>
      <dgm:spPr/>
    </dgm:pt>
    <dgm:pt modelId="{059A4DE9-517A-45D1-9BBF-1DBB554B5625}" type="pres">
      <dgm:prSet presAssocID="{98CF3216-3D70-4212-B6DB-EEC0A7E2E47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44E19B5-F871-46B7-B7F6-E45C589F306A}" type="pres">
      <dgm:prSet presAssocID="{854D7B64-45C7-416E-9F89-154C4997E71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AD6F7-05C3-4D32-AA18-A36A34B86E82}" type="pres">
      <dgm:prSet presAssocID="{854D7B64-45C7-416E-9F89-154C4997E71B}" presName="spNode" presStyleCnt="0"/>
      <dgm:spPr/>
    </dgm:pt>
    <dgm:pt modelId="{1B358FBD-CC98-42C7-B187-42F3E3CD8496}" type="pres">
      <dgm:prSet presAssocID="{F3F6E29C-8062-42C3-8B50-5C1B20F86ED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524351C-8C32-4975-B584-9B53EC1078D6}" type="pres">
      <dgm:prSet presAssocID="{E6E282BF-B0C6-4A09-892E-09E2F73984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2D589-429D-428E-8D2B-0FAA727B7BBF}" type="pres">
      <dgm:prSet presAssocID="{E6E282BF-B0C6-4A09-892E-09E2F73984DC}" presName="spNode" presStyleCnt="0"/>
      <dgm:spPr/>
    </dgm:pt>
    <dgm:pt modelId="{82283C19-22E1-49A1-A199-67791EA19A2F}" type="pres">
      <dgm:prSet presAssocID="{F25475C7-3B82-4909-9973-0A36AA76AA4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A877263-601B-4FBF-BC54-25613A0C32EC}" type="pres">
      <dgm:prSet presAssocID="{C0BCEBFF-BC31-45A5-9199-6BA4193DE2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ABCAD2F-F4EC-4B28-BA75-AB50793B6F75}" type="pres">
      <dgm:prSet presAssocID="{C0BCEBFF-BC31-45A5-9199-6BA4193DE2DE}" presName="spNode" presStyleCnt="0"/>
      <dgm:spPr/>
    </dgm:pt>
    <dgm:pt modelId="{5960AE3B-4E18-40AF-AC90-C241D29AF580}" type="pres">
      <dgm:prSet presAssocID="{05FD501F-2B7E-4D0B-9EAB-A40CEB2B0C7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76FC64F-5392-4FC5-8336-FA1F5D43F2A4}" type="presOf" srcId="{A7EC8B60-AF26-4473-A1C6-6AF33BC3421B}" destId="{436228AE-E15E-4FD4-BD9A-9C661616E779}" srcOrd="0" destOrd="0" presId="urn:microsoft.com/office/officeart/2005/8/layout/cycle5"/>
    <dgm:cxn modelId="{A057B65E-0652-4CCB-954F-971B4B35926E}" srcId="{30200A87-0E81-4CD2-9FD6-D32F4AC47892}" destId="{854D7B64-45C7-416E-9F89-154C4997E71B}" srcOrd="2" destOrd="0" parTransId="{485072FE-CD6F-4D84-B9DB-323E44CDB919}" sibTransId="{F3F6E29C-8062-42C3-8B50-5C1B20F86ED1}"/>
    <dgm:cxn modelId="{76CAF87C-261C-47E2-85AE-375F972D5A8A}" type="presOf" srcId="{768FFDD2-3037-41BA-AA5D-5EC3A822AC59}" destId="{519D97CD-AABC-484E-8E98-06670C603CB1}" srcOrd="0" destOrd="0" presId="urn:microsoft.com/office/officeart/2005/8/layout/cycle5"/>
    <dgm:cxn modelId="{9CB004DA-0D4E-4147-A110-1C9E4F7AAC3B}" type="presOf" srcId="{F3F6E29C-8062-42C3-8B50-5C1B20F86ED1}" destId="{1B358FBD-CC98-42C7-B187-42F3E3CD8496}" srcOrd="0" destOrd="0" presId="urn:microsoft.com/office/officeart/2005/8/layout/cycle5"/>
    <dgm:cxn modelId="{9B841C5B-BEEB-4B42-ACDB-848B0F65B9FB}" srcId="{30200A87-0E81-4CD2-9FD6-D32F4AC47892}" destId="{768FFDD2-3037-41BA-AA5D-5EC3A822AC59}" srcOrd="1" destOrd="0" parTransId="{AEA49A65-32A7-4C07-930D-00F136DEA7FA}" sibTransId="{98CF3216-3D70-4212-B6DB-EEC0A7E2E47E}"/>
    <dgm:cxn modelId="{73B899A1-1980-4CCE-8D92-3066A0664B07}" type="presOf" srcId="{98CF3216-3D70-4212-B6DB-EEC0A7E2E47E}" destId="{059A4DE9-517A-45D1-9BBF-1DBB554B5625}" srcOrd="0" destOrd="0" presId="urn:microsoft.com/office/officeart/2005/8/layout/cycle5"/>
    <dgm:cxn modelId="{8B7C116F-416E-4D55-8276-C2418C805923}" srcId="{30200A87-0E81-4CD2-9FD6-D32F4AC47892}" destId="{A7EC8B60-AF26-4473-A1C6-6AF33BC3421B}" srcOrd="0" destOrd="0" parTransId="{2B36A249-3A5F-4C84-A52E-F25469AD5B2C}" sibTransId="{EF4D9A07-1EAA-4BCF-A563-84DF65BC699F}"/>
    <dgm:cxn modelId="{8C8BB127-6B59-4FFD-9E20-560B5FFFF8C9}" srcId="{30200A87-0E81-4CD2-9FD6-D32F4AC47892}" destId="{E6E282BF-B0C6-4A09-892E-09E2F73984DC}" srcOrd="3" destOrd="0" parTransId="{0CA522AF-A080-4CBB-8746-8B630D27EC10}" sibTransId="{F25475C7-3B82-4909-9973-0A36AA76AA4B}"/>
    <dgm:cxn modelId="{25FC1A09-A1BE-4C39-93FB-C848ED0DB295}" type="presOf" srcId="{EF4D9A07-1EAA-4BCF-A563-84DF65BC699F}" destId="{C5B58AE1-73EF-42FC-B3EC-066C352F2C36}" srcOrd="0" destOrd="0" presId="urn:microsoft.com/office/officeart/2005/8/layout/cycle5"/>
    <dgm:cxn modelId="{ADC88C4A-FA30-4555-9129-7E5D3A4BC618}" srcId="{30200A87-0E81-4CD2-9FD6-D32F4AC47892}" destId="{C0BCEBFF-BC31-45A5-9199-6BA4193DE2DE}" srcOrd="4" destOrd="0" parTransId="{362803D8-3033-4DD3-801B-443C38B2ABD8}" sibTransId="{05FD501F-2B7E-4D0B-9EAB-A40CEB2B0C79}"/>
    <dgm:cxn modelId="{A24C9F5A-5AF1-4730-8608-FD8EE02535CE}" type="presOf" srcId="{30200A87-0E81-4CD2-9FD6-D32F4AC47892}" destId="{B07CC067-5043-44D7-ACD7-535EB9171323}" srcOrd="0" destOrd="0" presId="urn:microsoft.com/office/officeart/2005/8/layout/cycle5"/>
    <dgm:cxn modelId="{82F2F92C-A084-4CE4-A6D8-99319987BDF1}" type="presOf" srcId="{F25475C7-3B82-4909-9973-0A36AA76AA4B}" destId="{82283C19-22E1-49A1-A199-67791EA19A2F}" srcOrd="0" destOrd="0" presId="urn:microsoft.com/office/officeart/2005/8/layout/cycle5"/>
    <dgm:cxn modelId="{7D6447AF-6501-48B0-AD62-E2AFE7A12E45}" type="presOf" srcId="{C0BCEBFF-BC31-45A5-9199-6BA4193DE2DE}" destId="{9A877263-601B-4FBF-BC54-25613A0C32EC}" srcOrd="0" destOrd="0" presId="urn:microsoft.com/office/officeart/2005/8/layout/cycle5"/>
    <dgm:cxn modelId="{CF23F46D-3A26-4948-836A-77987896D4C3}" type="presOf" srcId="{05FD501F-2B7E-4D0B-9EAB-A40CEB2B0C79}" destId="{5960AE3B-4E18-40AF-AC90-C241D29AF580}" srcOrd="0" destOrd="0" presId="urn:microsoft.com/office/officeart/2005/8/layout/cycle5"/>
    <dgm:cxn modelId="{DFF3BB99-EB8A-4D2F-893D-3C72D3F826C0}" type="presOf" srcId="{E6E282BF-B0C6-4A09-892E-09E2F73984DC}" destId="{8524351C-8C32-4975-B584-9B53EC1078D6}" srcOrd="0" destOrd="0" presId="urn:microsoft.com/office/officeart/2005/8/layout/cycle5"/>
    <dgm:cxn modelId="{B285539A-5AA7-4BCA-A4B3-A096568BFD1E}" type="presOf" srcId="{854D7B64-45C7-416E-9F89-154C4997E71B}" destId="{044E19B5-F871-46B7-B7F6-E45C589F306A}" srcOrd="0" destOrd="0" presId="urn:microsoft.com/office/officeart/2005/8/layout/cycle5"/>
    <dgm:cxn modelId="{9BE5E2D9-7EF7-4EF0-8E22-DF0550DD27AE}" type="presParOf" srcId="{B07CC067-5043-44D7-ACD7-535EB9171323}" destId="{436228AE-E15E-4FD4-BD9A-9C661616E779}" srcOrd="0" destOrd="0" presId="urn:microsoft.com/office/officeart/2005/8/layout/cycle5"/>
    <dgm:cxn modelId="{30A72CFC-4EE2-4D31-B230-71CDB519E4FB}" type="presParOf" srcId="{B07CC067-5043-44D7-ACD7-535EB9171323}" destId="{3C1318E8-9222-45F2-A883-176004338131}" srcOrd="1" destOrd="0" presId="urn:microsoft.com/office/officeart/2005/8/layout/cycle5"/>
    <dgm:cxn modelId="{05ED31A2-64DB-4902-AB03-D327C2B6CF28}" type="presParOf" srcId="{B07CC067-5043-44D7-ACD7-535EB9171323}" destId="{C5B58AE1-73EF-42FC-B3EC-066C352F2C36}" srcOrd="2" destOrd="0" presId="urn:microsoft.com/office/officeart/2005/8/layout/cycle5"/>
    <dgm:cxn modelId="{3EA53B50-C369-4448-9882-234BB7B92789}" type="presParOf" srcId="{B07CC067-5043-44D7-ACD7-535EB9171323}" destId="{519D97CD-AABC-484E-8E98-06670C603CB1}" srcOrd="3" destOrd="0" presId="urn:microsoft.com/office/officeart/2005/8/layout/cycle5"/>
    <dgm:cxn modelId="{6AEA5799-368C-4251-8EFD-51F4C797B1E4}" type="presParOf" srcId="{B07CC067-5043-44D7-ACD7-535EB9171323}" destId="{884AF036-0E89-4B5A-962C-0AE70847DE45}" srcOrd="4" destOrd="0" presId="urn:microsoft.com/office/officeart/2005/8/layout/cycle5"/>
    <dgm:cxn modelId="{7ABE72BC-271A-4989-9A0F-B1F4626974FB}" type="presParOf" srcId="{B07CC067-5043-44D7-ACD7-535EB9171323}" destId="{059A4DE9-517A-45D1-9BBF-1DBB554B5625}" srcOrd="5" destOrd="0" presId="urn:microsoft.com/office/officeart/2005/8/layout/cycle5"/>
    <dgm:cxn modelId="{201AD5F4-E879-4CFF-9F34-51AC0BBF68DB}" type="presParOf" srcId="{B07CC067-5043-44D7-ACD7-535EB9171323}" destId="{044E19B5-F871-46B7-B7F6-E45C589F306A}" srcOrd="6" destOrd="0" presId="urn:microsoft.com/office/officeart/2005/8/layout/cycle5"/>
    <dgm:cxn modelId="{53E822E8-C9BA-4FBB-ACCA-107AC76BA257}" type="presParOf" srcId="{B07CC067-5043-44D7-ACD7-535EB9171323}" destId="{52CAD6F7-05C3-4D32-AA18-A36A34B86E82}" srcOrd="7" destOrd="0" presId="urn:microsoft.com/office/officeart/2005/8/layout/cycle5"/>
    <dgm:cxn modelId="{48C7812A-F885-4A48-8955-82C745328FAB}" type="presParOf" srcId="{B07CC067-5043-44D7-ACD7-535EB9171323}" destId="{1B358FBD-CC98-42C7-B187-42F3E3CD8496}" srcOrd="8" destOrd="0" presId="urn:microsoft.com/office/officeart/2005/8/layout/cycle5"/>
    <dgm:cxn modelId="{45F74AFF-48BA-4503-A484-D6B4090DBEC3}" type="presParOf" srcId="{B07CC067-5043-44D7-ACD7-535EB9171323}" destId="{8524351C-8C32-4975-B584-9B53EC1078D6}" srcOrd="9" destOrd="0" presId="urn:microsoft.com/office/officeart/2005/8/layout/cycle5"/>
    <dgm:cxn modelId="{BB231841-BAD4-4918-8543-64F189706A8F}" type="presParOf" srcId="{B07CC067-5043-44D7-ACD7-535EB9171323}" destId="{DE62D589-429D-428E-8D2B-0FAA727B7BBF}" srcOrd="10" destOrd="0" presId="urn:microsoft.com/office/officeart/2005/8/layout/cycle5"/>
    <dgm:cxn modelId="{4287FC33-B43A-4587-851A-720B13CE6DF0}" type="presParOf" srcId="{B07CC067-5043-44D7-ACD7-535EB9171323}" destId="{82283C19-22E1-49A1-A199-67791EA19A2F}" srcOrd="11" destOrd="0" presId="urn:microsoft.com/office/officeart/2005/8/layout/cycle5"/>
    <dgm:cxn modelId="{DA92CB31-B7F7-4C7E-B3EA-CE9E66DAF2DA}" type="presParOf" srcId="{B07CC067-5043-44D7-ACD7-535EB9171323}" destId="{9A877263-601B-4FBF-BC54-25613A0C32EC}" srcOrd="12" destOrd="0" presId="urn:microsoft.com/office/officeart/2005/8/layout/cycle5"/>
    <dgm:cxn modelId="{53E578DC-4158-4311-8C11-86F530A0AC8B}" type="presParOf" srcId="{B07CC067-5043-44D7-ACD7-535EB9171323}" destId="{AABCAD2F-F4EC-4B28-BA75-AB50793B6F75}" srcOrd="13" destOrd="0" presId="urn:microsoft.com/office/officeart/2005/8/layout/cycle5"/>
    <dgm:cxn modelId="{B7FD53E0-ECB8-4A8A-94A4-90D4A01A5DAA}" type="presParOf" srcId="{B07CC067-5043-44D7-ACD7-535EB9171323}" destId="{5960AE3B-4E18-40AF-AC90-C241D29AF58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228AE-E15E-4FD4-BD9A-9C661616E779}">
      <dsp:nvSpPr>
        <dsp:cNvPr id="0" name=""/>
        <dsp:cNvSpPr/>
      </dsp:nvSpPr>
      <dsp:spPr>
        <a:xfrm>
          <a:off x="3082221" y="1643"/>
          <a:ext cx="2054813" cy="13356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Elites </a:t>
          </a:r>
          <a:r>
            <a:rPr lang="fr-FR" sz="1800" kern="1200" dirty="0" err="1" smtClean="0"/>
            <a:t>invest</a:t>
          </a:r>
          <a:r>
            <a:rPr lang="fr-FR" sz="1800" kern="1200" dirty="0" smtClean="0"/>
            <a:t> in </a:t>
          </a:r>
          <a:r>
            <a:rPr lang="fr-FR" sz="1800" kern="1200" dirty="0" err="1" smtClean="0"/>
            <a:t>companies</a:t>
          </a:r>
          <a:endParaRPr lang="en-CA" sz="1800" kern="1200" dirty="0">
            <a:solidFill>
              <a:srgbClr val="FFFF00"/>
            </a:solidFill>
          </a:endParaRPr>
        </a:p>
      </dsp:txBody>
      <dsp:txXfrm>
        <a:off x="3147421" y="66843"/>
        <a:ext cx="1924413" cy="1205229"/>
      </dsp:txXfrm>
    </dsp:sp>
    <dsp:sp modelId="{C5B58AE1-73EF-42FC-B3EC-066C352F2C36}">
      <dsp:nvSpPr>
        <dsp:cNvPr id="0" name=""/>
        <dsp:cNvSpPr/>
      </dsp:nvSpPr>
      <dsp:spPr>
        <a:xfrm>
          <a:off x="1436120" y="669458"/>
          <a:ext cx="5347015" cy="5347015"/>
        </a:xfrm>
        <a:custGeom>
          <a:avLst/>
          <a:gdLst/>
          <a:ahLst/>
          <a:cxnLst/>
          <a:rect l="0" t="0" r="0" b="0"/>
          <a:pathLst>
            <a:path>
              <a:moveTo>
                <a:pt x="3977427" y="339533"/>
              </a:moveTo>
              <a:arcTo wR="2673507" hR="2673507" stAng="17951445" swAng="12146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D97CD-AABC-484E-8E98-06670C603CB1}">
      <dsp:nvSpPr>
        <dsp:cNvPr id="0" name=""/>
        <dsp:cNvSpPr/>
      </dsp:nvSpPr>
      <dsp:spPr>
        <a:xfrm>
          <a:off x="5624878" y="1848992"/>
          <a:ext cx="2054813" cy="13356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Companies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produce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goods</a:t>
          </a:r>
          <a:r>
            <a:rPr lang="fr-FR" sz="1800" kern="1200" dirty="0" smtClean="0"/>
            <a:t> or services</a:t>
          </a:r>
          <a:endParaRPr lang="en-CA" sz="1800" kern="1200" dirty="0">
            <a:solidFill>
              <a:srgbClr val="FFFF00"/>
            </a:solidFill>
          </a:endParaRPr>
        </a:p>
      </dsp:txBody>
      <dsp:txXfrm>
        <a:off x="5690078" y="1914192"/>
        <a:ext cx="1924413" cy="1205229"/>
      </dsp:txXfrm>
    </dsp:sp>
    <dsp:sp modelId="{059A4DE9-517A-45D1-9BBF-1DBB554B5625}">
      <dsp:nvSpPr>
        <dsp:cNvPr id="0" name=""/>
        <dsp:cNvSpPr/>
      </dsp:nvSpPr>
      <dsp:spPr>
        <a:xfrm>
          <a:off x="1436120" y="669458"/>
          <a:ext cx="5347015" cy="5347015"/>
        </a:xfrm>
        <a:custGeom>
          <a:avLst/>
          <a:gdLst/>
          <a:ahLst/>
          <a:cxnLst/>
          <a:rect l="0" t="0" r="0" b="0"/>
          <a:pathLst>
            <a:path>
              <a:moveTo>
                <a:pt x="5340658" y="2857769"/>
              </a:moveTo>
              <a:arcTo wR="2673507" hR="2673507" stAng="21837122" swAng="13621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E19B5-F871-46B7-B7F6-E45C589F306A}">
      <dsp:nvSpPr>
        <dsp:cNvPr id="0" name=""/>
        <dsp:cNvSpPr/>
      </dsp:nvSpPr>
      <dsp:spPr>
        <a:xfrm>
          <a:off x="4653669" y="4838065"/>
          <a:ext cx="2054813" cy="13356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Companies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make</a:t>
          </a:r>
          <a:r>
            <a:rPr lang="fr-FR" sz="1800" kern="1200" dirty="0" smtClean="0"/>
            <a:t> $$$</a:t>
          </a:r>
          <a:endParaRPr lang="en-CA" sz="1800" kern="1200" dirty="0">
            <a:solidFill>
              <a:srgbClr val="FFFF00"/>
            </a:solidFill>
          </a:endParaRPr>
        </a:p>
      </dsp:txBody>
      <dsp:txXfrm>
        <a:off x="4718869" y="4903265"/>
        <a:ext cx="1924413" cy="1205229"/>
      </dsp:txXfrm>
    </dsp:sp>
    <dsp:sp modelId="{1B358FBD-CC98-42C7-B187-42F3E3CD8496}">
      <dsp:nvSpPr>
        <dsp:cNvPr id="0" name=""/>
        <dsp:cNvSpPr/>
      </dsp:nvSpPr>
      <dsp:spPr>
        <a:xfrm>
          <a:off x="1436120" y="669458"/>
          <a:ext cx="5347015" cy="5347015"/>
        </a:xfrm>
        <a:custGeom>
          <a:avLst/>
          <a:gdLst/>
          <a:ahLst/>
          <a:cxnLst/>
          <a:rect l="0" t="0" r="0" b="0"/>
          <a:pathLst>
            <a:path>
              <a:moveTo>
                <a:pt x="3002920" y="5326644"/>
              </a:moveTo>
              <a:arcTo wR="2673507" hR="2673507" stAng="4975344" swAng="8493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4351C-8C32-4975-B584-9B53EC1078D6}">
      <dsp:nvSpPr>
        <dsp:cNvPr id="0" name=""/>
        <dsp:cNvSpPr/>
      </dsp:nvSpPr>
      <dsp:spPr>
        <a:xfrm>
          <a:off x="1510772" y="4838065"/>
          <a:ext cx="2054813" cy="13356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Investers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make</a:t>
          </a:r>
          <a:r>
            <a:rPr lang="fr-FR" sz="1800" kern="1200" dirty="0" smtClean="0"/>
            <a:t> profit</a:t>
          </a:r>
          <a:endParaRPr lang="en-CA" sz="1800" kern="1200" dirty="0">
            <a:solidFill>
              <a:srgbClr val="FFFF00"/>
            </a:solidFill>
          </a:endParaRPr>
        </a:p>
      </dsp:txBody>
      <dsp:txXfrm>
        <a:off x="1575972" y="4903265"/>
        <a:ext cx="1924413" cy="1205229"/>
      </dsp:txXfrm>
    </dsp:sp>
    <dsp:sp modelId="{82283C19-22E1-49A1-A199-67791EA19A2F}">
      <dsp:nvSpPr>
        <dsp:cNvPr id="0" name=""/>
        <dsp:cNvSpPr/>
      </dsp:nvSpPr>
      <dsp:spPr>
        <a:xfrm>
          <a:off x="1436120" y="669458"/>
          <a:ext cx="5347015" cy="5347015"/>
        </a:xfrm>
        <a:custGeom>
          <a:avLst/>
          <a:gdLst/>
          <a:ahLst/>
          <a:cxnLst/>
          <a:rect l="0" t="0" r="0" b="0"/>
          <a:pathLst>
            <a:path>
              <a:moveTo>
                <a:pt x="284127" y="3872884"/>
              </a:moveTo>
              <a:arcTo wR="2673507" hR="2673507" stAng="9200707" swAng="13621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77263-601B-4FBF-BC54-25613A0C32EC}">
      <dsp:nvSpPr>
        <dsp:cNvPr id="0" name=""/>
        <dsp:cNvSpPr/>
      </dsp:nvSpPr>
      <dsp:spPr>
        <a:xfrm>
          <a:off x="539563" y="1848992"/>
          <a:ext cx="2054813" cy="13356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Investers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re-invest</a:t>
          </a:r>
          <a:r>
            <a:rPr lang="fr-FR" sz="1800" kern="1200" dirty="0" smtClean="0"/>
            <a:t> money or </a:t>
          </a:r>
          <a:r>
            <a:rPr lang="fr-FR" sz="1800" kern="1200" dirty="0" err="1" smtClean="0"/>
            <a:t>invest</a:t>
          </a:r>
          <a:r>
            <a:rPr lang="fr-FR" sz="1800" kern="1200" dirty="0" smtClean="0"/>
            <a:t> in new </a:t>
          </a:r>
          <a:r>
            <a:rPr lang="fr-FR" sz="1800" kern="1200" dirty="0" err="1" smtClean="0"/>
            <a:t>companies</a:t>
          </a:r>
          <a:endParaRPr lang="en-CA" sz="1800" kern="1200" dirty="0">
            <a:solidFill>
              <a:srgbClr val="FFFF00"/>
            </a:solidFill>
          </a:endParaRPr>
        </a:p>
      </dsp:txBody>
      <dsp:txXfrm>
        <a:off x="604763" y="1914192"/>
        <a:ext cx="1924413" cy="1205229"/>
      </dsp:txXfrm>
    </dsp:sp>
    <dsp:sp modelId="{5960AE3B-4E18-40AF-AC90-C241D29AF580}">
      <dsp:nvSpPr>
        <dsp:cNvPr id="0" name=""/>
        <dsp:cNvSpPr/>
      </dsp:nvSpPr>
      <dsp:spPr>
        <a:xfrm>
          <a:off x="1436120" y="669458"/>
          <a:ext cx="5347015" cy="5347015"/>
        </a:xfrm>
        <a:custGeom>
          <a:avLst/>
          <a:gdLst/>
          <a:ahLst/>
          <a:cxnLst/>
          <a:rect l="0" t="0" r="0" b="0"/>
          <a:pathLst>
            <a:path>
              <a:moveTo>
                <a:pt x="642505" y="934923"/>
              </a:moveTo>
              <a:arcTo wR="2673507" hR="2673507" stAng="13233857" swAng="12146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EACD4-4AB8-4FCB-B2D5-B2D2AC6B20FD}" type="datetimeFigureOut">
              <a:rPr lang="en-CA" smtClean="0"/>
              <a:pPr/>
              <a:t>09/01/2014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9FAD1-54E3-40A6-84A8-1F4FF336388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04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E5D-F375-477F-8EAB-7AA9AB55EC17}" type="datetimeFigureOut">
              <a:rPr lang="en-CA" smtClean="0"/>
              <a:pPr/>
              <a:t>09/01/2014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526-8DB5-4D7E-ADF9-622F562326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010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E5D-F375-477F-8EAB-7AA9AB55EC17}" type="datetimeFigureOut">
              <a:rPr lang="en-CA" smtClean="0"/>
              <a:pPr/>
              <a:t>09/01/2014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526-8DB5-4D7E-ADF9-622F562326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169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E5D-F375-477F-8EAB-7AA9AB55EC17}" type="datetimeFigureOut">
              <a:rPr lang="en-CA" smtClean="0"/>
              <a:pPr/>
              <a:t>09/01/2014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526-8DB5-4D7E-ADF9-622F562326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32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E5D-F375-477F-8EAB-7AA9AB55EC17}" type="datetimeFigureOut">
              <a:rPr lang="en-CA" smtClean="0"/>
              <a:pPr/>
              <a:t>09/01/2014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526-8DB5-4D7E-ADF9-622F562326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929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E5D-F375-477F-8EAB-7AA9AB55EC17}" type="datetimeFigureOut">
              <a:rPr lang="en-CA" smtClean="0"/>
              <a:pPr/>
              <a:t>09/01/2014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526-8DB5-4D7E-ADF9-622F562326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128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E5D-F375-477F-8EAB-7AA9AB55EC17}" type="datetimeFigureOut">
              <a:rPr lang="en-CA" smtClean="0"/>
              <a:pPr/>
              <a:t>09/01/2014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526-8DB5-4D7E-ADF9-622F562326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41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E5D-F375-477F-8EAB-7AA9AB55EC17}" type="datetimeFigureOut">
              <a:rPr lang="en-CA" smtClean="0"/>
              <a:pPr/>
              <a:t>09/01/2014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526-8DB5-4D7E-ADF9-622F562326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306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E5D-F375-477F-8EAB-7AA9AB55EC17}" type="datetimeFigureOut">
              <a:rPr lang="en-CA" smtClean="0"/>
              <a:pPr/>
              <a:t>09/01/2014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526-8DB5-4D7E-ADF9-622F562326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901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E5D-F375-477F-8EAB-7AA9AB55EC17}" type="datetimeFigureOut">
              <a:rPr lang="en-CA" smtClean="0"/>
              <a:pPr/>
              <a:t>09/01/2014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526-8DB5-4D7E-ADF9-622F562326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463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E5D-F375-477F-8EAB-7AA9AB55EC17}" type="datetimeFigureOut">
              <a:rPr lang="en-CA" smtClean="0"/>
              <a:pPr/>
              <a:t>09/01/2014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526-8DB5-4D7E-ADF9-622F562326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07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E5D-F375-477F-8EAB-7AA9AB55EC17}" type="datetimeFigureOut">
              <a:rPr lang="en-CA" smtClean="0"/>
              <a:pPr/>
              <a:t>09/01/2014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526-8DB5-4D7E-ADF9-622F562326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972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AE5D-F375-477F-8EAB-7AA9AB55EC17}" type="datetimeFigureOut">
              <a:rPr lang="en-CA" smtClean="0"/>
              <a:pPr/>
              <a:t>09/01/2014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DB526-8DB5-4D7E-ADF9-622F562326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4273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en-CA" sz="4200" b="1" u="sng" cap="small" dirty="0" smtClean="0"/>
              <a:t>Living Conditions in Cities </a:t>
            </a:r>
            <a:r>
              <a:rPr lang="en-CA" sz="4200" b="1" u="sng" cap="small" dirty="0" smtClean="0">
                <a:sym typeface="Wingdings" panose="05000000000000000000" pitchFamily="2" charset="2"/>
              </a:rPr>
              <a:t> early 1900s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Farms</a:t>
            </a:r>
            <a:r>
              <a:rPr lang="fr-FR" sz="4000" dirty="0" smtClean="0"/>
              <a:t> </a:t>
            </a:r>
            <a:r>
              <a:rPr lang="fr-FR" sz="4000" dirty="0" err="1" smtClean="0"/>
              <a:t>overpopulated</a:t>
            </a:r>
            <a:r>
              <a:rPr lang="fr-FR" sz="4000" dirty="0" smtClean="0"/>
              <a:t> in the </a:t>
            </a:r>
            <a:r>
              <a:rPr lang="fr-FR" sz="4000" dirty="0" err="1" smtClean="0"/>
              <a:t>early</a:t>
            </a:r>
            <a:r>
              <a:rPr lang="fr-FR" sz="4000" dirty="0" smtClean="0"/>
              <a:t> 1900s</a:t>
            </a:r>
          </a:p>
          <a:p>
            <a:r>
              <a:rPr lang="fr-FR" sz="4000" dirty="0" err="1" smtClean="0"/>
              <a:t>Farming</a:t>
            </a:r>
            <a:r>
              <a:rPr lang="fr-FR" sz="4000" dirty="0" smtClean="0"/>
              <a:t> technologies </a:t>
            </a:r>
            <a:r>
              <a:rPr lang="fr-FR" sz="4000" dirty="0" err="1" smtClean="0"/>
              <a:t>improving</a:t>
            </a:r>
            <a:r>
              <a:rPr lang="fr-FR" sz="4000" dirty="0" smtClean="0"/>
              <a:t> </a:t>
            </a:r>
            <a:r>
              <a:rPr lang="fr-FR" sz="4000" dirty="0" err="1" smtClean="0"/>
              <a:t>mean</a:t>
            </a:r>
            <a:r>
              <a:rPr lang="fr-FR" sz="4000" dirty="0" smtClean="0"/>
              <a:t> </a:t>
            </a:r>
            <a:r>
              <a:rPr lang="fr-FR" sz="4000" dirty="0" err="1" smtClean="0"/>
              <a:t>less</a:t>
            </a:r>
            <a:r>
              <a:rPr lang="fr-FR" sz="4000" dirty="0" smtClean="0"/>
              <a:t> people </a:t>
            </a:r>
            <a:r>
              <a:rPr lang="fr-FR" sz="4000" dirty="0" err="1" smtClean="0"/>
              <a:t>needed</a:t>
            </a:r>
            <a:r>
              <a:rPr lang="fr-FR" sz="4000" dirty="0" smtClean="0"/>
              <a:t> to </a:t>
            </a:r>
            <a:r>
              <a:rPr lang="fr-FR" sz="4000" dirty="0" err="1" smtClean="0"/>
              <a:t>work</a:t>
            </a:r>
            <a:r>
              <a:rPr lang="fr-FR" sz="4000" dirty="0" smtClean="0"/>
              <a:t> on </a:t>
            </a:r>
            <a:r>
              <a:rPr lang="fr-FR" sz="4000" dirty="0" err="1" smtClean="0"/>
              <a:t>farms</a:t>
            </a:r>
            <a:endParaRPr lang="fr-FR" sz="4000" dirty="0" smtClean="0"/>
          </a:p>
          <a:p>
            <a:r>
              <a:rPr lang="fr-FR" sz="4000" dirty="0" err="1" smtClean="0"/>
              <a:t>These</a:t>
            </a:r>
            <a:r>
              <a:rPr lang="fr-FR" sz="4000" dirty="0" smtClean="0"/>
              <a:t> </a:t>
            </a:r>
            <a:r>
              <a:rPr lang="fr-FR" sz="4000" dirty="0" err="1" smtClean="0"/>
              <a:t>factors</a:t>
            </a:r>
            <a:r>
              <a:rPr lang="fr-FR" sz="4000" dirty="0" smtClean="0"/>
              <a:t> = people </a:t>
            </a:r>
            <a:r>
              <a:rPr lang="fr-FR" sz="4000" dirty="0" err="1" smtClean="0"/>
              <a:t>migrate</a:t>
            </a:r>
            <a:r>
              <a:rPr lang="fr-FR" sz="4000" dirty="0" smtClean="0"/>
              <a:t> </a:t>
            </a:r>
            <a:r>
              <a:rPr lang="fr-FR" sz="4000" dirty="0" err="1" smtClean="0"/>
              <a:t>towards</a:t>
            </a:r>
            <a:r>
              <a:rPr lang="fr-FR" sz="4000" dirty="0" smtClean="0"/>
              <a:t> </a:t>
            </a:r>
            <a:r>
              <a:rPr lang="fr-FR" sz="4000" dirty="0" err="1" smtClean="0"/>
              <a:t>cities</a:t>
            </a:r>
            <a:endParaRPr lang="fr-FR" sz="4000" dirty="0" smtClean="0"/>
          </a:p>
          <a:p>
            <a:r>
              <a:rPr lang="fr-FR" sz="4000" dirty="0" err="1" smtClean="0"/>
              <a:t>Cities</a:t>
            </a:r>
            <a:r>
              <a:rPr lang="fr-FR" sz="4000" dirty="0" smtClean="0"/>
              <a:t>= jobs</a:t>
            </a:r>
          </a:p>
          <a:p>
            <a:endParaRPr lang="fr-FR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CKAC RADIO-1920s</a:t>
            </a:r>
            <a:endParaRPr lang="en-CA" dirty="0"/>
          </a:p>
        </p:txBody>
      </p:sp>
      <p:pic>
        <p:nvPicPr>
          <p:cNvPr id="4" name="Content Placeholder 4" descr="3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268760"/>
            <a:ext cx="6048672" cy="5322831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3491" name="Content Placeholder 3" descr="00587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60350"/>
            <a:ext cx="7416800" cy="5895975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Content Placeholder 6" descr="MP-0000_2327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333375"/>
            <a:ext cx="3887787" cy="5916613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4" descr="C288_G_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333375"/>
            <a:ext cx="4752975" cy="6097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 descr="74019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0920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01929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v3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0920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en-CA" sz="3600" b="1" u="sng" cap="small" dirty="0"/>
              <a:t>Living Conditions in Cities </a:t>
            </a:r>
            <a:r>
              <a:rPr lang="en-CA" sz="3600" b="1" u="sng" cap="small" dirty="0">
                <a:sym typeface="Wingdings" panose="05000000000000000000" pitchFamily="2" charset="2"/>
              </a:rPr>
              <a:t> early 1900s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CA" sz="4600" u="sng" dirty="0" err="1" smtClean="0"/>
              <a:t>Prosperity</a:t>
            </a:r>
            <a:r>
              <a:rPr lang="fr-CA" sz="4600" u="sng" dirty="0" smtClean="0"/>
              <a:t> and </a:t>
            </a:r>
            <a:r>
              <a:rPr lang="fr-CA" sz="4600" u="sng" dirty="0" err="1" smtClean="0"/>
              <a:t>Poverty</a:t>
            </a:r>
            <a:r>
              <a:rPr lang="fr-CA" sz="4600" u="sng" dirty="0" smtClean="0"/>
              <a:t> in MTL</a:t>
            </a:r>
            <a:r>
              <a:rPr lang="fr-CA" sz="4600" dirty="0" smtClean="0"/>
              <a:t>:</a:t>
            </a:r>
          </a:p>
          <a:p>
            <a:pPr>
              <a:buNone/>
            </a:pPr>
            <a:endParaRPr lang="fr-CA" dirty="0" smtClean="0"/>
          </a:p>
          <a:p>
            <a:r>
              <a:rPr lang="fr-CA" sz="4500" dirty="0" err="1" smtClean="0"/>
              <a:t>Wealthy</a:t>
            </a:r>
            <a:r>
              <a:rPr lang="fr-CA" sz="4500" dirty="0" smtClean="0"/>
              <a:t> people (English) = </a:t>
            </a:r>
            <a:r>
              <a:rPr lang="fr-CA" sz="4500" dirty="0" err="1" smtClean="0"/>
              <a:t>Upper</a:t>
            </a:r>
            <a:r>
              <a:rPr lang="fr-CA" sz="4500" dirty="0" smtClean="0"/>
              <a:t> class </a:t>
            </a:r>
            <a:r>
              <a:rPr lang="fr-CA" sz="4500" dirty="0" err="1" smtClean="0"/>
              <a:t>neighboroods</a:t>
            </a:r>
            <a:r>
              <a:rPr lang="fr-CA" sz="4500" dirty="0" smtClean="0"/>
              <a:t> = </a:t>
            </a:r>
            <a:r>
              <a:rPr lang="en-CA" sz="4500" dirty="0" smtClean="0"/>
              <a:t>secure, good sewer systems, good water quality, </a:t>
            </a:r>
            <a:r>
              <a:rPr lang="en-CA" sz="4500" dirty="0" err="1" smtClean="0"/>
              <a:t>electrcity</a:t>
            </a:r>
            <a:r>
              <a:rPr lang="en-CA" sz="4500" dirty="0" smtClean="0"/>
              <a:t>, streets lined with trees</a:t>
            </a:r>
          </a:p>
          <a:p>
            <a:pPr marL="0" indent="0">
              <a:buNone/>
            </a:pPr>
            <a:endParaRPr lang="fr-FR" sz="4500" dirty="0" smtClean="0"/>
          </a:p>
          <a:p>
            <a:r>
              <a:rPr lang="en-CA" sz="4500" dirty="0" smtClean="0"/>
              <a:t>Men with good jobs</a:t>
            </a:r>
            <a:r>
              <a:rPr lang="fr-CA" sz="4500" dirty="0" smtClean="0">
                <a:sym typeface="Wingdings" pitchFamily="2" charset="2"/>
              </a:rPr>
              <a:t> $3500 per </a:t>
            </a:r>
            <a:r>
              <a:rPr lang="fr-CA" sz="4500" dirty="0" err="1" smtClean="0">
                <a:sym typeface="Wingdings" pitchFamily="2" charset="2"/>
              </a:rPr>
              <a:t>year</a:t>
            </a:r>
            <a:r>
              <a:rPr lang="fr-CA" sz="4500" dirty="0" smtClean="0">
                <a:sym typeface="Wingdings" pitchFamily="2" charset="2"/>
              </a:rPr>
              <a:t>. </a:t>
            </a:r>
            <a:r>
              <a:rPr lang="fr-CA" sz="4500" u="sng" dirty="0" smtClean="0">
                <a:sym typeface="Wingdings" pitchFamily="2" charset="2"/>
              </a:rPr>
              <a:t>NO </a:t>
            </a:r>
            <a:r>
              <a:rPr lang="fr-CA" sz="4500" u="sng" dirty="0" err="1" smtClean="0">
                <a:sym typeface="Wingdings" pitchFamily="2" charset="2"/>
              </a:rPr>
              <a:t>manual</a:t>
            </a:r>
            <a:r>
              <a:rPr lang="fr-CA" sz="4500" u="sng" dirty="0" smtClean="0">
                <a:sym typeface="Wingdings" pitchFamily="2" charset="2"/>
              </a:rPr>
              <a:t> labour</a:t>
            </a:r>
          </a:p>
          <a:p>
            <a:pPr>
              <a:buNone/>
            </a:pPr>
            <a:endParaRPr lang="fr-CA" sz="4500" u="sng" dirty="0" smtClean="0">
              <a:sym typeface="Wingdings" pitchFamily="2" charset="2"/>
            </a:endParaRPr>
          </a:p>
          <a:p>
            <a:r>
              <a:rPr lang="fr-CA" sz="4500" dirty="0" err="1" smtClean="0">
                <a:sym typeface="Wingdings" pitchFamily="2" charset="2"/>
              </a:rPr>
              <a:t>Wealthy</a:t>
            </a:r>
            <a:r>
              <a:rPr lang="fr-CA" sz="4500" dirty="0" smtClean="0">
                <a:sym typeface="Wingdings" pitchFamily="2" charset="2"/>
              </a:rPr>
              <a:t> </a:t>
            </a:r>
            <a:r>
              <a:rPr lang="fr-CA" sz="4500" dirty="0" err="1" smtClean="0">
                <a:sym typeface="Wingdings" pitchFamily="2" charset="2"/>
              </a:rPr>
              <a:t>neighborhoods</a:t>
            </a:r>
            <a:r>
              <a:rPr lang="fr-CA" sz="4500" dirty="0" smtClean="0">
                <a:sym typeface="Wingdings" pitchFamily="2" charset="2"/>
              </a:rPr>
              <a:t> Westmount/Golden Square Mile/Outremont</a:t>
            </a:r>
          </a:p>
          <a:p>
            <a:pPr>
              <a:buNone/>
            </a:pPr>
            <a:endParaRPr lang="fr-CA" sz="4500" dirty="0" smtClean="0">
              <a:sym typeface="Wingdings" pitchFamily="2" charset="2"/>
            </a:endParaRPr>
          </a:p>
          <a:p>
            <a:r>
              <a:rPr lang="fr-CA" sz="4500" dirty="0" err="1">
                <a:sym typeface="Wingdings" pitchFamily="2" charset="2"/>
              </a:rPr>
              <a:t>Wealthy</a:t>
            </a:r>
            <a:r>
              <a:rPr lang="fr-CA" sz="4500" dirty="0">
                <a:sym typeface="Wingdings" pitchFamily="2" charset="2"/>
              </a:rPr>
              <a:t> </a:t>
            </a:r>
            <a:r>
              <a:rPr lang="fr-CA" sz="4500" dirty="0" err="1" smtClean="0">
                <a:sym typeface="Wingdings" pitchFamily="2" charset="2"/>
              </a:rPr>
              <a:t>neighborhoods</a:t>
            </a:r>
            <a:r>
              <a:rPr lang="fr-CA" sz="4500" dirty="0" smtClean="0">
                <a:sym typeface="Wingdings" pitchFamily="2" charset="2"/>
              </a:rPr>
              <a:t> </a:t>
            </a:r>
            <a:r>
              <a:rPr lang="fr-CA" sz="4500" dirty="0" err="1" smtClean="0">
                <a:sym typeface="Wingdings" pitchFamily="2" charset="2"/>
              </a:rPr>
              <a:t>seperated</a:t>
            </a:r>
            <a:r>
              <a:rPr lang="fr-CA" sz="4500" dirty="0" smtClean="0">
                <a:sym typeface="Wingdings" pitchFamily="2" charset="2"/>
              </a:rPr>
              <a:t> </a:t>
            </a:r>
            <a:r>
              <a:rPr lang="fr-CA" sz="4500" dirty="0" err="1" smtClean="0">
                <a:sym typeface="Wingdings" pitchFamily="2" charset="2"/>
              </a:rPr>
              <a:t>from</a:t>
            </a:r>
            <a:r>
              <a:rPr lang="fr-CA" sz="4500" dirty="0" smtClean="0">
                <a:sym typeface="Wingdings" pitchFamily="2" charset="2"/>
              </a:rPr>
              <a:t> </a:t>
            </a:r>
            <a:r>
              <a:rPr lang="fr-CA" sz="4500" dirty="0" err="1" smtClean="0">
                <a:sym typeface="Wingdings" pitchFamily="2" charset="2"/>
              </a:rPr>
              <a:t>factories</a:t>
            </a:r>
            <a:r>
              <a:rPr lang="fr-CA" sz="4500" dirty="0" smtClean="0">
                <a:sym typeface="Wingdings" pitchFamily="2" charset="2"/>
              </a:rPr>
              <a:t> and on top of Mount Royal</a:t>
            </a:r>
            <a:endParaRPr lang="fr-CA" b="1" dirty="0" smtClean="0"/>
          </a:p>
          <a:p>
            <a:pPr>
              <a:buNone/>
            </a:pPr>
            <a:r>
              <a:rPr lang="fr-CA" dirty="0" smtClean="0"/>
              <a:t>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en-CA" sz="3200" b="1" u="sng" cap="small" dirty="0"/>
              <a:t>Living Conditions in Cities </a:t>
            </a:r>
            <a:r>
              <a:rPr lang="en-CA" sz="3200" b="1" u="sng" cap="small" dirty="0">
                <a:sym typeface="Wingdings" panose="05000000000000000000" pitchFamily="2" charset="2"/>
              </a:rPr>
              <a:t> early 1900s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/>
          </a:bodyPr>
          <a:lstStyle/>
          <a:p>
            <a:r>
              <a:rPr lang="fr-CA" dirty="0" err="1" smtClean="0"/>
              <a:t>Lower</a:t>
            </a:r>
            <a:r>
              <a:rPr lang="fr-CA" dirty="0" smtClean="0"/>
              <a:t> class (</a:t>
            </a:r>
            <a:r>
              <a:rPr lang="fr-CA" dirty="0" err="1" smtClean="0"/>
              <a:t>poor</a:t>
            </a:r>
            <a:r>
              <a:rPr lang="fr-CA" dirty="0" smtClean="0"/>
              <a:t>) people (French &amp; immigrants) = </a:t>
            </a:r>
            <a:r>
              <a:rPr lang="fr-CA" dirty="0" err="1" smtClean="0"/>
              <a:t>lower</a:t>
            </a:r>
            <a:r>
              <a:rPr lang="fr-CA" dirty="0" smtClean="0"/>
              <a:t> class </a:t>
            </a:r>
            <a:r>
              <a:rPr lang="fr-CA" dirty="0" err="1" smtClean="0"/>
              <a:t>neighborhoods</a:t>
            </a:r>
            <a:r>
              <a:rPr lang="fr-CA" dirty="0" smtClean="0"/>
              <a:t> = not good </a:t>
            </a:r>
            <a:r>
              <a:rPr lang="fr-CA" dirty="0" err="1" smtClean="0"/>
              <a:t>sewer</a:t>
            </a:r>
            <a:r>
              <a:rPr lang="fr-CA" dirty="0" smtClean="0"/>
              <a:t> </a:t>
            </a:r>
            <a:r>
              <a:rPr lang="fr-CA" dirty="0" err="1" smtClean="0"/>
              <a:t>systems</a:t>
            </a:r>
            <a:r>
              <a:rPr lang="fr-CA" dirty="0" smtClean="0"/>
              <a:t> &amp; </a:t>
            </a:r>
            <a:r>
              <a:rPr lang="fr-CA" dirty="0" err="1" smtClean="0"/>
              <a:t>poor</a:t>
            </a:r>
            <a:r>
              <a:rPr lang="fr-CA" dirty="0" smtClean="0"/>
              <a:t> </a:t>
            </a:r>
            <a:r>
              <a:rPr lang="fr-CA" dirty="0" err="1" smtClean="0"/>
              <a:t>quality</a:t>
            </a:r>
            <a:r>
              <a:rPr lang="fr-CA" dirty="0" smtClean="0"/>
              <a:t> water / no </a:t>
            </a:r>
            <a:r>
              <a:rPr lang="fr-CA" dirty="0" err="1" smtClean="0"/>
              <a:t>electricity</a:t>
            </a:r>
            <a:r>
              <a:rPr lang="fr-CA" dirty="0" smtClean="0"/>
              <a:t> /</a:t>
            </a:r>
            <a:r>
              <a:rPr lang="en-CA" dirty="0" smtClean="0"/>
              <a:t>no security</a:t>
            </a:r>
            <a:r>
              <a:rPr lang="fr-FR" dirty="0" smtClean="0"/>
              <a:t>/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houses</a:t>
            </a:r>
            <a:r>
              <a:rPr lang="fr-FR" dirty="0" smtClean="0"/>
              <a:t> / </a:t>
            </a:r>
            <a:r>
              <a:rPr lang="fr-FR" dirty="0" err="1" smtClean="0"/>
              <a:t>narrow</a:t>
            </a:r>
            <a:r>
              <a:rPr lang="fr-FR" dirty="0" smtClean="0"/>
              <a:t> </a:t>
            </a:r>
            <a:r>
              <a:rPr lang="fr-FR" dirty="0" err="1" smtClean="0"/>
              <a:t>streets</a:t>
            </a:r>
            <a:endParaRPr lang="fr-FR" dirty="0" smtClean="0"/>
          </a:p>
          <a:p>
            <a:r>
              <a:rPr lang="fr-FR" dirty="0" err="1" smtClean="0"/>
              <a:t>Lower</a:t>
            </a:r>
            <a:r>
              <a:rPr lang="fr-FR" dirty="0" smtClean="0"/>
              <a:t> class / </a:t>
            </a:r>
            <a:r>
              <a:rPr lang="fr-FR" dirty="0" err="1" smtClean="0"/>
              <a:t>working</a:t>
            </a:r>
            <a:r>
              <a:rPr lang="fr-FR" dirty="0" smtClean="0"/>
              <a:t> class men</a:t>
            </a:r>
            <a:r>
              <a:rPr lang="fr-FR" dirty="0" smtClean="0">
                <a:sym typeface="Wingdings" pitchFamily="2" charset="2"/>
              </a:rPr>
              <a:t> $1000 per </a:t>
            </a:r>
            <a:r>
              <a:rPr lang="fr-FR" dirty="0" err="1" smtClean="0">
                <a:sym typeface="Wingdings" pitchFamily="2" charset="2"/>
              </a:rPr>
              <a:t>year</a:t>
            </a:r>
            <a:endParaRPr lang="fr-FR" dirty="0" smtClean="0"/>
          </a:p>
          <a:p>
            <a:r>
              <a:rPr lang="fr-FR" dirty="0" smtClean="0"/>
              <a:t>Non </a:t>
            </a:r>
            <a:r>
              <a:rPr lang="fr-FR" dirty="0" err="1" smtClean="0"/>
              <a:t>paturized</a:t>
            </a:r>
            <a:r>
              <a:rPr lang="fr-FR" dirty="0" smtClean="0"/>
              <a:t> </a:t>
            </a:r>
            <a:r>
              <a:rPr lang="fr-FR" dirty="0" err="1" smtClean="0"/>
              <a:t>milk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err="1" smtClean="0">
                <a:sym typeface="Wingdings" pitchFamily="2" charset="2"/>
              </a:rPr>
              <a:t>bad</a:t>
            </a:r>
            <a:r>
              <a:rPr lang="fr-FR" dirty="0" smtClean="0">
                <a:sym typeface="Wingdings" pitchFamily="2" charset="2"/>
              </a:rPr>
              <a:t> for </a:t>
            </a:r>
            <a:r>
              <a:rPr lang="fr-FR" dirty="0" err="1" smtClean="0">
                <a:sym typeface="Wingdings" pitchFamily="2" charset="2"/>
              </a:rPr>
              <a:t>children</a:t>
            </a:r>
            <a:r>
              <a:rPr lang="fr-FR" dirty="0" smtClean="0">
                <a:sym typeface="Wingdings" pitchFamily="2" charset="2"/>
              </a:rPr>
              <a:t> to drink</a:t>
            </a:r>
          </a:p>
          <a:p>
            <a:pPr lvl="0"/>
            <a:r>
              <a:rPr lang="fr-CA" dirty="0" err="1" smtClean="0"/>
              <a:t>Consequences</a:t>
            </a:r>
            <a:r>
              <a:rPr lang="fr-CA" dirty="0" smtClean="0"/>
              <a:t> of </a:t>
            </a:r>
            <a:r>
              <a:rPr lang="fr-CA" dirty="0" err="1" smtClean="0"/>
              <a:t>these</a:t>
            </a:r>
            <a:r>
              <a:rPr lang="fr-CA" dirty="0" smtClean="0"/>
              <a:t> conditions :</a:t>
            </a:r>
            <a:endParaRPr lang="en-CA" sz="2800" dirty="0" smtClean="0"/>
          </a:p>
          <a:p>
            <a:pPr lvl="1"/>
            <a:r>
              <a:rPr lang="en-CA" dirty="0" smtClean="0"/>
              <a:t>Infant mortality rate very high</a:t>
            </a:r>
            <a:endParaRPr lang="en-CA" sz="2400" dirty="0" smtClean="0"/>
          </a:p>
          <a:p>
            <a:pPr lvl="1"/>
            <a:r>
              <a:rPr lang="en-CA" dirty="0" smtClean="0"/>
              <a:t>Epidemics</a:t>
            </a:r>
            <a:endParaRPr lang="en-CA" sz="2400" dirty="0" smtClean="0"/>
          </a:p>
          <a:p>
            <a:pPr lvl="1"/>
            <a:r>
              <a:rPr lang="en-CA" dirty="0" smtClean="0"/>
              <a:t>tuberculosis</a:t>
            </a:r>
            <a:endParaRPr lang="en-CA" sz="2400" dirty="0" smtClean="0"/>
          </a:p>
          <a:p>
            <a:endParaRPr lang="fr-FR" dirty="0" smtClean="0">
              <a:solidFill>
                <a:srgbClr val="FFFF00"/>
              </a:solidFill>
            </a:endParaRPr>
          </a:p>
          <a:p>
            <a:endParaRPr lang="fr-FR" dirty="0" smtClean="0">
              <a:solidFill>
                <a:srgbClr val="FFFF00"/>
              </a:solidFill>
            </a:endParaRP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/>
          </a:bodyPr>
          <a:lstStyle/>
          <a:p>
            <a:r>
              <a:rPr lang="en-CA" sz="3200" b="1" u="sng" cap="small" dirty="0"/>
              <a:t>Living Conditions in Cities </a:t>
            </a:r>
            <a:r>
              <a:rPr lang="en-CA" sz="3200" b="1" u="sng" cap="small" dirty="0">
                <a:sym typeface="Wingdings" panose="05000000000000000000" pitchFamily="2" charset="2"/>
              </a:rPr>
              <a:t> early 1900s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CA" dirty="0" err="1" smtClean="0"/>
              <a:t>Children</a:t>
            </a:r>
            <a:r>
              <a:rPr lang="fr-CA" dirty="0" smtClean="0"/>
              <a:t> </a:t>
            </a:r>
            <a:r>
              <a:rPr lang="fr-CA" dirty="0" smtClean="0">
                <a:sym typeface="Wingdings" pitchFamily="2" charset="2"/>
              </a:rPr>
              <a:t> 1 in 3 </a:t>
            </a:r>
            <a:r>
              <a:rPr lang="fr-FR" dirty="0" smtClean="0"/>
              <a:t>die </a:t>
            </a:r>
            <a:r>
              <a:rPr lang="fr-FR" dirty="0" err="1" smtClean="0"/>
              <a:t>before</a:t>
            </a:r>
            <a:r>
              <a:rPr lang="fr-FR" dirty="0" smtClean="0"/>
              <a:t> 1st </a:t>
            </a:r>
            <a:r>
              <a:rPr lang="fr-FR" dirty="0" err="1" smtClean="0"/>
              <a:t>birthday</a:t>
            </a:r>
            <a:endParaRPr lang="fr-FR" dirty="0" smtClean="0"/>
          </a:p>
          <a:p>
            <a:r>
              <a:rPr lang="fr-FR" dirty="0" smtClean="0"/>
              <a:t>Minimal job </a:t>
            </a:r>
            <a:r>
              <a:rPr lang="fr-FR" dirty="0" err="1" smtClean="0"/>
              <a:t>security</a:t>
            </a:r>
            <a:endParaRPr lang="fr-FR" dirty="0" smtClean="0"/>
          </a:p>
          <a:p>
            <a:r>
              <a:rPr lang="fr-FR" dirty="0" err="1" smtClean="0"/>
              <a:t>Lower</a:t>
            </a:r>
            <a:r>
              <a:rPr lang="fr-FR" dirty="0" smtClean="0"/>
              <a:t> class </a:t>
            </a:r>
            <a:r>
              <a:rPr lang="fr-FR" dirty="0" err="1" smtClean="0"/>
              <a:t>neighborhoods</a:t>
            </a:r>
            <a:r>
              <a:rPr lang="fr-FR" dirty="0" smtClean="0">
                <a:sym typeface="Wingdings" pitchFamily="2" charset="2"/>
              </a:rPr>
              <a:t> St. Henri/</a:t>
            </a:r>
            <a:r>
              <a:rPr lang="fr-FR" dirty="0" err="1" smtClean="0">
                <a:sym typeface="Wingdings" pitchFamily="2" charset="2"/>
              </a:rPr>
              <a:t>Griffintown</a:t>
            </a:r>
            <a:r>
              <a:rPr lang="fr-FR" dirty="0" smtClean="0">
                <a:sym typeface="Wingdings" pitchFamily="2" charset="2"/>
              </a:rPr>
              <a:t>/ Petite Bourgogne  close to </a:t>
            </a:r>
            <a:r>
              <a:rPr lang="fr-FR" dirty="0" err="1" smtClean="0">
                <a:sym typeface="Wingdings" pitchFamily="2" charset="2"/>
              </a:rPr>
              <a:t>factories</a:t>
            </a:r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Money </a:t>
            </a:r>
            <a:r>
              <a:rPr lang="fr-FR" dirty="0" err="1" smtClean="0">
                <a:sym typeface="Wingdings" pitchFamily="2" charset="2"/>
              </a:rPr>
              <a:t>spent</a:t>
            </a:r>
            <a:r>
              <a:rPr lang="fr-FR" dirty="0" smtClean="0">
                <a:sym typeface="Wingdings" pitchFamily="2" charset="2"/>
              </a:rPr>
              <a:t> on </a:t>
            </a:r>
            <a:r>
              <a:rPr lang="fr-FR" dirty="0" err="1" smtClean="0">
                <a:sym typeface="Wingdings" pitchFamily="2" charset="2"/>
              </a:rPr>
              <a:t>food</a:t>
            </a:r>
            <a:r>
              <a:rPr lang="fr-FR" dirty="0" smtClean="0">
                <a:sym typeface="Wingdings" pitchFamily="2" charset="2"/>
              </a:rPr>
              <a:t>, </a:t>
            </a:r>
            <a:r>
              <a:rPr lang="fr-FR" dirty="0" err="1" smtClean="0">
                <a:sym typeface="Wingdings" pitchFamily="2" charset="2"/>
              </a:rPr>
              <a:t>shelter</a:t>
            </a:r>
            <a:r>
              <a:rPr lang="fr-FR" dirty="0" smtClean="0">
                <a:sym typeface="Wingdings" pitchFamily="2" charset="2"/>
              </a:rPr>
              <a:t> and </a:t>
            </a:r>
            <a:r>
              <a:rPr lang="fr-FR" dirty="0" err="1" smtClean="0">
                <a:sym typeface="Wingdings" pitchFamily="2" charset="2"/>
              </a:rPr>
              <a:t>clothing</a:t>
            </a:r>
            <a:r>
              <a:rPr lang="fr-FR" dirty="0" smtClean="0">
                <a:sym typeface="Wingdings" pitchFamily="2" charset="2"/>
              </a:rPr>
              <a:t> no money for fun</a:t>
            </a:r>
            <a:endParaRPr lang="fr-FR" dirty="0" smtClean="0"/>
          </a:p>
          <a:p>
            <a:endParaRPr lang="fr-FR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CA" sz="4200" b="1" u="sng" cap="small" dirty="0"/>
              <a:t>Living Conditions in Cities </a:t>
            </a:r>
            <a:r>
              <a:rPr lang="en-CA" sz="4200" b="1" u="sng" cap="small" dirty="0">
                <a:sym typeface="Wingdings" panose="05000000000000000000" pitchFamily="2" charset="2"/>
              </a:rPr>
              <a:t> early 1900s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r>
              <a:rPr lang="fr-CA" sz="3600" dirty="0" smtClean="0"/>
              <a:t>Montréal </a:t>
            </a:r>
            <a:r>
              <a:rPr lang="fr-CA" sz="3600" dirty="0" smtClean="0">
                <a:sym typeface="Wingdings" pitchFamily="2" charset="2"/>
              </a:rPr>
              <a:t>  Financial center of Canada</a:t>
            </a:r>
          </a:p>
          <a:p>
            <a:r>
              <a:rPr lang="fr-CA" sz="3600" dirty="0" err="1" smtClean="0">
                <a:sym typeface="Wingdings" pitchFamily="2" charset="2"/>
              </a:rPr>
              <a:t>Big</a:t>
            </a:r>
            <a:r>
              <a:rPr lang="fr-CA" sz="3600" dirty="0" smtClean="0">
                <a:sym typeface="Wingdings" pitchFamily="2" charset="2"/>
              </a:rPr>
              <a:t> </a:t>
            </a:r>
            <a:r>
              <a:rPr lang="fr-CA" sz="3600" dirty="0" err="1" smtClean="0">
                <a:sym typeface="Wingdings" pitchFamily="2" charset="2"/>
              </a:rPr>
              <a:t>companies</a:t>
            </a:r>
            <a:r>
              <a:rPr lang="fr-CA" sz="3600" dirty="0" smtClean="0">
                <a:sym typeface="Wingdings" pitchFamily="2" charset="2"/>
              </a:rPr>
              <a:t>  </a:t>
            </a:r>
            <a:r>
              <a:rPr lang="fr-FR" sz="3600" dirty="0" err="1" smtClean="0"/>
              <a:t>head</a:t>
            </a:r>
            <a:r>
              <a:rPr lang="fr-FR" sz="3600" dirty="0" smtClean="0"/>
              <a:t> offices</a:t>
            </a:r>
            <a:r>
              <a:rPr lang="fr-FR" sz="3600" dirty="0"/>
              <a:t> </a:t>
            </a:r>
            <a:r>
              <a:rPr lang="fr-FR" sz="3600" dirty="0" smtClean="0"/>
              <a:t>in MTL</a:t>
            </a:r>
          </a:p>
          <a:p>
            <a:r>
              <a:rPr lang="fr-FR" sz="3600" dirty="0" err="1" smtClean="0"/>
              <a:t>Big</a:t>
            </a:r>
            <a:r>
              <a:rPr lang="fr-FR" sz="3600" dirty="0" smtClean="0"/>
              <a:t> </a:t>
            </a:r>
            <a:r>
              <a:rPr lang="fr-FR" sz="3600" dirty="0" err="1" smtClean="0"/>
              <a:t>companies</a:t>
            </a:r>
            <a:r>
              <a:rPr lang="fr-FR" sz="3600" dirty="0" smtClean="0"/>
              <a:t> = jobs = </a:t>
            </a:r>
            <a:r>
              <a:rPr lang="fr-FR" sz="3600" dirty="0" err="1" smtClean="0"/>
              <a:t>workers</a:t>
            </a:r>
            <a:r>
              <a:rPr lang="fr-FR" sz="3600" dirty="0" smtClean="0"/>
              <a:t> = </a:t>
            </a:r>
            <a:r>
              <a:rPr lang="fr-FR" sz="3600" u="sng" dirty="0" err="1" smtClean="0"/>
              <a:t>MTL’s</a:t>
            </a:r>
            <a:r>
              <a:rPr lang="fr-FR" sz="3600" u="sng" dirty="0" smtClean="0"/>
              <a:t> population </a:t>
            </a:r>
            <a:r>
              <a:rPr lang="fr-FR" sz="3600" u="sng" dirty="0" err="1" smtClean="0"/>
              <a:t>rises</a:t>
            </a:r>
            <a:r>
              <a:rPr lang="fr-FR" sz="3600" u="sng" dirty="0" smtClean="0"/>
              <a:t> </a:t>
            </a:r>
            <a:r>
              <a:rPr lang="fr-FR" sz="3600" u="sng" dirty="0" err="1" smtClean="0"/>
              <a:t>quickly</a:t>
            </a:r>
            <a:endParaRPr lang="fr-FR" sz="3600" u="sng" dirty="0" smtClean="0"/>
          </a:p>
          <a:p>
            <a:r>
              <a:rPr lang="fr-FR" sz="3600" dirty="0" smtClean="0"/>
              <a:t>1931 = population of 1 million in MTL </a:t>
            </a:r>
          </a:p>
          <a:p>
            <a:endParaRPr lang="fr-FR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6" descr="5437989426_3fd660c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620713"/>
            <a:ext cx="6251575" cy="5975350"/>
          </a:xfrm>
          <a:ln w="28575">
            <a:solidFill>
              <a:schemeClr val="tx1"/>
            </a:solidFill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50825" y="0"/>
            <a:ext cx="393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Golden Square Mile -1920s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Golden Square Mile</a:t>
            </a:r>
          </a:p>
        </p:txBody>
      </p:sp>
      <p:pic>
        <p:nvPicPr>
          <p:cNvPr id="24579" name="Content Placeholder 3" descr="bagg-mans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44675"/>
            <a:ext cx="3933825" cy="2647950"/>
          </a:xfrm>
          <a:ln w="28575">
            <a:solidFill>
              <a:schemeClr val="tx1"/>
            </a:solidFill>
          </a:ln>
        </p:spPr>
      </p:pic>
      <p:pic>
        <p:nvPicPr>
          <p:cNvPr id="24580" name="Content Placeholder 6" descr="2903707135_084c22e2fd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844824"/>
            <a:ext cx="3775075" cy="2663825"/>
          </a:xfrm>
          <a:ln w="28575">
            <a:solidFill>
              <a:schemeClr val="tx1"/>
            </a:solidFill>
          </a:ln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403350" y="4652963"/>
            <a:ext cx="15888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1918</a:t>
            </a:r>
            <a:endParaRPr lang="en-US" sz="5400" dirty="0"/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890289" y="4581128"/>
            <a:ext cx="14900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5400" dirty="0" err="1" smtClean="0"/>
              <a:t>Now</a:t>
            </a:r>
            <a:endParaRPr lang="fr-CA" sz="5400" dirty="0"/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5292080" y="5373216"/>
            <a:ext cx="327769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Corner Guy and </a:t>
            </a:r>
            <a:r>
              <a:rPr lang="en-US" sz="2000" dirty="0" err="1" smtClean="0"/>
              <a:t>Sherbrooke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 descr="petite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8913"/>
            <a:ext cx="4248150" cy="2838450"/>
          </a:xfrm>
        </p:spPr>
      </p:pic>
      <p:pic>
        <p:nvPicPr>
          <p:cNvPr id="25603" name="Picture 6" descr="tresors1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997200"/>
            <a:ext cx="5616575" cy="3667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932363" y="1412875"/>
            <a:ext cx="352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St-Henri – 1920s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mtClean="0"/>
              <a:t>St Henri Lachine Canal</a:t>
            </a:r>
          </a:p>
        </p:txBody>
      </p:sp>
      <p:pic>
        <p:nvPicPr>
          <p:cNvPr id="26627" name="Content Placeholder 3" descr="LachineCanal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908050"/>
            <a:ext cx="7777163" cy="5786438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Henri –Canal Lachine</a:t>
            </a:r>
          </a:p>
        </p:txBody>
      </p:sp>
      <p:pic>
        <p:nvPicPr>
          <p:cNvPr id="27651" name="Content Placeholder 3" descr="Condos-on-Lachine-Ca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412875"/>
            <a:ext cx="3887787" cy="2916238"/>
          </a:xfrm>
          <a:ln w="28575">
            <a:solidFill>
              <a:schemeClr val="tx1"/>
            </a:solidFill>
          </a:ln>
        </p:spPr>
      </p:pic>
      <p:pic>
        <p:nvPicPr>
          <p:cNvPr id="27652" name="Picture 4" descr="tresors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4105275" cy="2879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1403350" y="4508500"/>
            <a:ext cx="18598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1920s</a:t>
            </a:r>
            <a:endParaRPr lang="en-US" sz="5400" dirty="0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6156176" y="4508500"/>
            <a:ext cx="149002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5400" dirty="0" err="1" smtClean="0"/>
              <a:t>Now</a:t>
            </a:r>
            <a:endParaRPr lang="fr-CA" sz="5400" dirty="0" smtClean="0"/>
          </a:p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en-CA" sz="3600" b="1" u="sng" cap="small" dirty="0"/>
              <a:t>Living Conditions in Cities </a:t>
            </a:r>
            <a:r>
              <a:rPr lang="en-CA" sz="3600" b="1" u="sng" cap="small" dirty="0">
                <a:sym typeface="Wingdings" panose="05000000000000000000" pitchFamily="2" charset="2"/>
              </a:rPr>
              <a:t> early 1900s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>
              <a:buNone/>
            </a:pPr>
            <a:r>
              <a:rPr lang="fr-CA" b="1" u="sng" dirty="0" err="1" smtClean="0"/>
              <a:t>Working</a:t>
            </a:r>
            <a:r>
              <a:rPr lang="fr-CA" b="1" u="sng" dirty="0" smtClean="0"/>
              <a:t> Conditions in </a:t>
            </a:r>
            <a:r>
              <a:rPr lang="fr-CA" b="1" u="sng" smtClean="0"/>
              <a:t>factories</a:t>
            </a:r>
            <a:r>
              <a:rPr lang="fr-CA" b="1" smtClean="0"/>
              <a:t>:</a:t>
            </a:r>
            <a:endParaRPr lang="en-CA" dirty="0" smtClean="0"/>
          </a:p>
          <a:p>
            <a:pPr lvl="0"/>
            <a:r>
              <a:rPr lang="fr-CA" sz="4400" dirty="0" smtClean="0"/>
              <a:t>Difficiles dans les manufactures</a:t>
            </a:r>
            <a:endParaRPr lang="en-CA" sz="4400" dirty="0" smtClean="0"/>
          </a:p>
          <a:p>
            <a:pPr lvl="0"/>
            <a:r>
              <a:rPr lang="fr-CA" sz="4400" dirty="0" smtClean="0"/>
              <a:t>Aucune protection pour l’ouvrier</a:t>
            </a:r>
            <a:endParaRPr lang="en-CA" sz="4400" dirty="0" smtClean="0"/>
          </a:p>
          <a:p>
            <a:pPr lvl="0"/>
            <a:r>
              <a:rPr lang="fr-CA" sz="4400" dirty="0" smtClean="0"/>
              <a:t>Salaires et traitements tellement bas qu'ils forcent souvent tous les membres de la famille à travailler</a:t>
            </a:r>
            <a:endParaRPr lang="en-CA" sz="4400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77076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404664"/>
            <a:ext cx="7776864" cy="6254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 descr="51b6ab5e-1560-95da-43daad7aed02c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909638"/>
            <a:ext cx="7824787" cy="4751387"/>
          </a:xfrm>
          <a:ln w="222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u="sng" dirty="0" err="1" smtClean="0"/>
              <a:t>Capitalism</a:t>
            </a:r>
            <a:endParaRPr lang="fr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r>
              <a:rPr lang="fr-CA" sz="4000" dirty="0" err="1" smtClean="0"/>
              <a:t>After</a:t>
            </a:r>
            <a:r>
              <a:rPr lang="fr-CA" sz="4000" dirty="0" smtClean="0"/>
              <a:t> Canadian </a:t>
            </a:r>
            <a:r>
              <a:rPr lang="fr-CA" sz="4000" dirty="0" err="1" smtClean="0"/>
              <a:t>Confederation</a:t>
            </a:r>
            <a:r>
              <a:rPr lang="fr-CA" sz="4000" dirty="0" smtClean="0"/>
              <a:t>:</a:t>
            </a:r>
            <a:endParaRPr lang="fr-CA" sz="4000" dirty="0" smtClean="0"/>
          </a:p>
          <a:p>
            <a:pPr lvl="1"/>
            <a:r>
              <a:rPr lang="fr-CA" sz="4000" dirty="0" err="1" smtClean="0"/>
              <a:t>Industrialization</a:t>
            </a:r>
            <a:endParaRPr lang="fr-CA" sz="4000" dirty="0" smtClean="0"/>
          </a:p>
          <a:p>
            <a:pPr lvl="1"/>
            <a:r>
              <a:rPr lang="fr-CA" sz="4000" dirty="0" err="1" smtClean="0"/>
              <a:t>Urbanization</a:t>
            </a:r>
            <a:endParaRPr lang="fr-CA" sz="4000" dirty="0" smtClean="0"/>
          </a:p>
          <a:p>
            <a:pPr lvl="1"/>
            <a:r>
              <a:rPr lang="fr-CA" sz="4000" dirty="0" smtClean="0"/>
              <a:t>immigration</a:t>
            </a:r>
          </a:p>
          <a:p>
            <a:pPr lvl="1">
              <a:buNone/>
            </a:pPr>
            <a:endParaRPr lang="fr-FR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u="sng" dirty="0" err="1" smtClean="0"/>
              <a:t>Capitalism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997152"/>
          </a:xfrm>
        </p:spPr>
        <p:txBody>
          <a:bodyPr/>
          <a:lstStyle/>
          <a:p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held</a:t>
            </a:r>
            <a:r>
              <a:rPr lang="fr-FR" dirty="0" smtClean="0"/>
              <a:t> the </a:t>
            </a:r>
            <a:r>
              <a:rPr lang="fr-FR" dirty="0" err="1" smtClean="0"/>
              <a:t>majority</a:t>
            </a:r>
            <a:r>
              <a:rPr lang="fr-FR" dirty="0" smtClean="0"/>
              <a:t> of </a:t>
            </a:r>
            <a:r>
              <a:rPr lang="fr-FR" dirty="0" err="1" smtClean="0"/>
              <a:t>wealth</a:t>
            </a:r>
            <a:r>
              <a:rPr lang="fr-FR" dirty="0" smtClean="0"/>
              <a:t> in </a:t>
            </a:r>
            <a:r>
              <a:rPr lang="fr-FR" dirty="0" err="1" smtClean="0"/>
              <a:t>Qubec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1867-1930?</a:t>
            </a:r>
            <a:endParaRPr lang="fr-FR" dirty="0" smtClean="0"/>
          </a:p>
          <a:p>
            <a:pPr lvl="1"/>
            <a:r>
              <a:rPr lang="fr-FR" dirty="0" err="1" smtClean="0"/>
              <a:t>Investers</a:t>
            </a:r>
            <a:r>
              <a:rPr lang="fr-FR" dirty="0" smtClean="0"/>
              <a:t>:</a:t>
            </a:r>
            <a:endParaRPr lang="fr-FR" dirty="0" smtClean="0"/>
          </a:p>
          <a:p>
            <a:pPr lvl="2"/>
            <a:r>
              <a:rPr lang="fr-FR" dirty="0" smtClean="0"/>
              <a:t>Elites / business class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small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percentage</a:t>
            </a:r>
            <a:r>
              <a:rPr lang="fr-FR" dirty="0" smtClean="0">
                <a:sym typeface="Wingdings" panose="05000000000000000000" pitchFamily="2" charset="2"/>
              </a:rPr>
              <a:t> of the population</a:t>
            </a:r>
            <a:endParaRPr lang="fr-FR" dirty="0" smtClean="0"/>
          </a:p>
          <a:p>
            <a:pPr lvl="2"/>
            <a:r>
              <a:rPr lang="fr-FR" dirty="0" err="1" smtClean="0"/>
              <a:t>Rich</a:t>
            </a:r>
            <a:endParaRPr lang="fr-FR" dirty="0" smtClean="0"/>
          </a:p>
          <a:p>
            <a:pPr lvl="2"/>
            <a:r>
              <a:rPr lang="fr-FR" dirty="0" smtClean="0"/>
              <a:t>English </a:t>
            </a:r>
            <a:r>
              <a:rPr lang="fr-FR" dirty="0" smtClean="0">
                <a:sym typeface="Wingdings" panose="05000000000000000000" pitchFamily="2" charset="2"/>
              </a:rPr>
              <a:t> British </a:t>
            </a:r>
            <a:r>
              <a:rPr lang="fr-FR" dirty="0" err="1" smtClean="0">
                <a:sym typeface="Wingdings" panose="05000000000000000000" pitchFamily="2" charset="2"/>
              </a:rPr>
              <a:t>origin</a:t>
            </a:r>
            <a:endParaRPr lang="fr-FR" dirty="0" smtClean="0"/>
          </a:p>
          <a:p>
            <a:pPr lvl="2"/>
            <a:endParaRPr lang="fr-FR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r>
              <a:rPr lang="fr-FR" sz="4000" dirty="0" smtClean="0"/>
              <a:t>Population of </a:t>
            </a:r>
            <a:r>
              <a:rPr lang="fr-FR" sz="4000" dirty="0" err="1" smtClean="0"/>
              <a:t>Cities</a:t>
            </a:r>
            <a:r>
              <a:rPr lang="fr-FR" sz="4000" dirty="0" smtClean="0"/>
              <a:t> in 1901 and 1931 </a:t>
            </a:r>
            <a:r>
              <a:rPr lang="fr-FR" sz="4000" dirty="0" smtClean="0">
                <a:sym typeface="Wingdings" panose="05000000000000000000" pitchFamily="2" charset="2"/>
              </a:rPr>
              <a:t> Province of </a:t>
            </a:r>
            <a:r>
              <a:rPr lang="fr-FR" sz="4000" dirty="0" err="1" smtClean="0">
                <a:sym typeface="Wingdings" panose="05000000000000000000" pitchFamily="2" charset="2"/>
              </a:rPr>
              <a:t>Quebec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en-CA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008669"/>
              </p:ext>
            </p:extLst>
          </p:nvPr>
        </p:nvGraphicFramePr>
        <p:xfrm>
          <a:off x="179512" y="1196752"/>
          <a:ext cx="8712969" cy="552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44025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/>
                        <a:t>1901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/>
                        <a:t>1931</a:t>
                      </a:r>
                      <a:endParaRPr lang="en-CA" sz="3600" dirty="0"/>
                    </a:p>
                  </a:txBody>
                  <a:tcPr/>
                </a:tc>
              </a:tr>
              <a:tr h="1266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3200" noProof="0" dirty="0" smtClean="0"/>
                        <a:t>Montréal and </a:t>
                      </a:r>
                      <a:r>
                        <a:rPr lang="fr-CA" sz="3200" noProof="0" dirty="0" err="1" smtClean="0"/>
                        <a:t>surounding</a:t>
                      </a:r>
                      <a:r>
                        <a:rPr lang="fr-CA" sz="3200" noProof="0" dirty="0" smtClean="0"/>
                        <a:t> areas</a:t>
                      </a:r>
                      <a:endParaRPr lang="fr-CA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dirty="0" smtClean="0"/>
                        <a:t>324,880</a:t>
                      </a:r>
                      <a:endParaRPr lang="fr-CA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1, 023, 158</a:t>
                      </a:r>
                      <a:endParaRPr lang="fr-CA" sz="3200" noProof="0"/>
                    </a:p>
                  </a:txBody>
                  <a:tcPr/>
                </a:tc>
              </a:tr>
              <a:tr h="1266471"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dirty="0" err="1" smtClean="0"/>
                        <a:t>Quebec</a:t>
                      </a:r>
                      <a:r>
                        <a:rPr lang="fr-CA" sz="3200" noProof="0" dirty="0" smtClean="0"/>
                        <a:t> City</a:t>
                      </a:r>
                      <a:endParaRPr lang="fr-CA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68, 840</a:t>
                      </a:r>
                      <a:endParaRPr lang="fr-CA" sz="3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130, 594</a:t>
                      </a:r>
                      <a:endParaRPr lang="fr-CA" sz="3200" noProof="0"/>
                    </a:p>
                  </a:txBody>
                  <a:tcPr/>
                </a:tc>
              </a:tr>
              <a:tr h="687513"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Sherbrooke</a:t>
                      </a:r>
                      <a:endParaRPr lang="fr-CA" sz="3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dirty="0" smtClean="0"/>
                        <a:t>1, 765</a:t>
                      </a:r>
                      <a:endParaRPr lang="fr-CA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28, 933</a:t>
                      </a:r>
                      <a:endParaRPr lang="fr-CA" sz="3200" noProof="0"/>
                    </a:p>
                  </a:txBody>
                  <a:tcPr/>
                </a:tc>
              </a:tr>
              <a:tr h="687513"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Trois-Rivieres</a:t>
                      </a:r>
                      <a:endParaRPr lang="fr-CA" sz="3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dirty="0" smtClean="0"/>
                        <a:t>9, 981</a:t>
                      </a:r>
                      <a:endParaRPr lang="fr-CA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35, 450</a:t>
                      </a:r>
                      <a:endParaRPr lang="fr-CA" sz="3200" noProof="0"/>
                    </a:p>
                  </a:txBody>
                  <a:tcPr/>
                </a:tc>
              </a:tr>
              <a:tr h="687513"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Hull</a:t>
                      </a:r>
                      <a:endParaRPr lang="fr-CA" sz="3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13, 993</a:t>
                      </a:r>
                      <a:endParaRPr lang="fr-CA" sz="3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dirty="0" smtClean="0"/>
                        <a:t>24, 433</a:t>
                      </a:r>
                      <a:endParaRPr lang="fr-CA" sz="320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fr-CA" u="sng" dirty="0" err="1"/>
              <a:t>Capitalism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84576"/>
          </a:xfrm>
        </p:spPr>
        <p:txBody>
          <a:bodyPr>
            <a:normAutofit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influence </a:t>
            </a:r>
            <a:r>
              <a:rPr lang="fr-FR" dirty="0" err="1" smtClean="0"/>
              <a:t>did</a:t>
            </a:r>
            <a:r>
              <a:rPr lang="fr-FR" dirty="0" smtClean="0"/>
              <a:t> </a:t>
            </a:r>
            <a:r>
              <a:rPr lang="fr-FR" dirty="0" err="1" smtClean="0"/>
              <a:t>capitalism</a:t>
            </a:r>
            <a:r>
              <a:rPr lang="fr-FR" dirty="0" smtClean="0"/>
              <a:t> have on </a:t>
            </a:r>
            <a:r>
              <a:rPr lang="fr-FR" dirty="0" err="1" smtClean="0"/>
              <a:t>Montreal</a:t>
            </a:r>
            <a:r>
              <a:rPr lang="fr-FR" dirty="0" smtClean="0"/>
              <a:t> and the </a:t>
            </a:r>
            <a:r>
              <a:rPr lang="fr-FR" dirty="0" err="1" smtClean="0"/>
              <a:t>built</a:t>
            </a:r>
            <a:r>
              <a:rPr lang="fr-FR" dirty="0" smtClean="0"/>
              <a:t> </a:t>
            </a:r>
            <a:r>
              <a:rPr lang="fr-FR" dirty="0" err="1" smtClean="0"/>
              <a:t>spaces</a:t>
            </a:r>
            <a:r>
              <a:rPr lang="fr-FR" dirty="0" smtClean="0"/>
              <a:t> in </a:t>
            </a:r>
            <a:r>
              <a:rPr lang="fr-FR" dirty="0" err="1" smtClean="0"/>
              <a:t>Montreal</a:t>
            </a:r>
            <a:r>
              <a:rPr lang="fr-FR" dirty="0" smtClean="0"/>
              <a:t>?</a:t>
            </a:r>
            <a:endParaRPr lang="fr-FR" dirty="0" smtClean="0"/>
          </a:p>
          <a:p>
            <a:pPr lvl="1"/>
            <a:r>
              <a:rPr lang="fr-FR" dirty="0" smtClean="0"/>
              <a:t>Buildings 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 </a:t>
            </a:r>
            <a:r>
              <a:rPr lang="fr-FR" dirty="0" err="1" smtClean="0"/>
              <a:t>constantly</a:t>
            </a:r>
            <a:r>
              <a:rPr lang="fr-FR" dirty="0" smtClean="0"/>
              <a:t> </a:t>
            </a:r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bigger</a:t>
            </a:r>
            <a:r>
              <a:rPr lang="fr-FR" dirty="0" smtClean="0"/>
              <a:t> --&lt; shows </a:t>
            </a:r>
            <a:r>
              <a:rPr lang="fr-FR" dirty="0" err="1" smtClean="0"/>
              <a:t>wealth</a:t>
            </a:r>
            <a:r>
              <a:rPr lang="fr-FR" dirty="0" smtClean="0"/>
              <a:t> in </a:t>
            </a:r>
            <a:r>
              <a:rPr lang="fr-FR" dirty="0" err="1" smtClean="0"/>
              <a:t>Montreal</a:t>
            </a:r>
            <a:endParaRPr lang="fr-FR" dirty="0" smtClean="0"/>
          </a:p>
          <a:p>
            <a:pPr lvl="1"/>
            <a:r>
              <a:rPr lang="fr-FR" dirty="0" err="1" smtClean="0"/>
              <a:t>Neighborhood</a:t>
            </a:r>
            <a:r>
              <a:rPr lang="fr-FR" dirty="0" err="1" smtClean="0"/>
              <a:t>s</a:t>
            </a:r>
            <a:r>
              <a:rPr lang="fr-FR" dirty="0" smtClean="0"/>
              <a:t> for </a:t>
            </a:r>
            <a:r>
              <a:rPr lang="fr-FR" dirty="0" err="1" smtClean="0"/>
              <a:t>rich</a:t>
            </a:r>
            <a:r>
              <a:rPr lang="fr-FR" dirty="0" smtClean="0"/>
              <a:t>, </a:t>
            </a:r>
            <a:r>
              <a:rPr lang="fr-FR" dirty="0" err="1" smtClean="0"/>
              <a:t>neighborhoods</a:t>
            </a:r>
            <a:r>
              <a:rPr lang="fr-FR" dirty="0" smtClean="0"/>
              <a:t> for </a:t>
            </a:r>
            <a:r>
              <a:rPr lang="fr-FR" dirty="0" err="1" smtClean="0"/>
              <a:t>poor</a:t>
            </a:r>
            <a:endParaRPr lang="fr-FR" dirty="0" smtClean="0"/>
          </a:p>
          <a:p>
            <a:pPr lvl="1"/>
            <a:r>
              <a:rPr lang="fr-FR" dirty="0" smtClean="0"/>
              <a:t>Division </a:t>
            </a:r>
            <a:r>
              <a:rPr lang="fr-FR" dirty="0" smtClean="0"/>
              <a:t>of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</a:p>
          <a:p>
            <a:pPr lvl="1"/>
            <a:r>
              <a:rPr lang="en-CA" sz="2400" dirty="0" smtClean="0">
                <a:sym typeface="Wingdings" pitchFamily="2" charset="2"/>
              </a:rPr>
              <a:t>Montreal </a:t>
            </a:r>
            <a:r>
              <a:rPr lang="en-CA" sz="2400" dirty="0" smtClean="0">
                <a:sym typeface="Wingdings" pitchFamily="2" charset="2"/>
              </a:rPr>
              <a:t> East end was Francophone</a:t>
            </a:r>
          </a:p>
          <a:p>
            <a:pPr marL="0" indent="0">
              <a:buNone/>
              <a:defRPr/>
            </a:pPr>
            <a:r>
              <a:rPr lang="en-CA" sz="2800" dirty="0" smtClean="0">
                <a:sym typeface="Wingdings" pitchFamily="2" charset="2"/>
              </a:rPr>
              <a:t>                         West end was Anglophone</a:t>
            </a:r>
            <a:endParaRPr lang="en-CA" sz="2800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Capitalism</a:t>
            </a:r>
            <a:r>
              <a:rPr lang="fr-FR" dirty="0" smtClean="0"/>
              <a:t> and </a:t>
            </a:r>
            <a:r>
              <a:rPr lang="fr-FR" dirty="0" err="1" smtClean="0"/>
              <a:t>Consequences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1867-1930</a:t>
            </a:r>
            <a:r>
              <a:rPr lang="fr-FR" dirty="0" smtClean="0"/>
              <a:t/>
            </a:r>
            <a:br>
              <a:rPr lang="fr-FR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brings</a:t>
            </a:r>
            <a:r>
              <a:rPr lang="fr-FR" dirty="0" smtClean="0"/>
              <a:t> in lots of $ </a:t>
            </a:r>
            <a:r>
              <a:rPr lang="fr-FR" dirty="0" smtClean="0"/>
              <a:t>$ $.</a:t>
            </a:r>
          </a:p>
          <a:p>
            <a:r>
              <a:rPr lang="fr-FR" dirty="0" smtClean="0"/>
              <a:t>Business men </a:t>
            </a:r>
            <a:r>
              <a:rPr lang="fr-FR" dirty="0" err="1" smtClean="0"/>
              <a:t>invest</a:t>
            </a:r>
            <a:r>
              <a:rPr lang="fr-FR" dirty="0" smtClean="0"/>
              <a:t> in all sorts of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enterprises</a:t>
            </a:r>
            <a:endParaRPr lang="fr-FR" dirty="0" smtClean="0"/>
          </a:p>
          <a:p>
            <a:r>
              <a:rPr lang="fr-FR" dirty="0" smtClean="0"/>
              <a:t>Profit!</a:t>
            </a:r>
            <a:endParaRPr lang="fr-FR" dirty="0" smtClean="0"/>
          </a:p>
          <a:p>
            <a:r>
              <a:rPr lang="fr-FR" dirty="0" smtClean="0"/>
              <a:t>Cycle of </a:t>
            </a:r>
            <a:r>
              <a:rPr lang="fr-FR" dirty="0" err="1" smtClean="0"/>
              <a:t>capitalism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 </a:t>
            </a:r>
            <a:r>
              <a:rPr lang="fr-FR" dirty="0" smtClean="0"/>
              <a:t>polarises </a:t>
            </a:r>
            <a:r>
              <a:rPr lang="fr-FR" smtClean="0"/>
              <a:t>the classes </a:t>
            </a:r>
            <a:r>
              <a:rPr lang="fr-FR" dirty="0" smtClean="0"/>
              <a:t>of society</a:t>
            </a:r>
            <a:endParaRPr lang="fr-FR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1205893"/>
              </p:ext>
            </p:extLst>
          </p:nvPr>
        </p:nvGraphicFramePr>
        <p:xfrm>
          <a:off x="1187624" y="260648"/>
          <a:ext cx="821925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0" y="333375"/>
            <a:ext cx="29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err="1" smtClean="0"/>
              <a:t>Diagram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err="1" smtClean="0"/>
              <a:t>capitalism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b="1" u="sng" cap="small" dirty="0"/>
              <a:t>Living Conditions in Cities </a:t>
            </a:r>
            <a:r>
              <a:rPr lang="en-CA" sz="3600" b="1" u="sng" cap="small" dirty="0">
                <a:sym typeface="Wingdings" panose="05000000000000000000" pitchFamily="2" charset="2"/>
              </a:rPr>
              <a:t> early 1900s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CA" sz="4800" dirty="0" smtClean="0"/>
              <a:t>MTL in 1930 = 60% francophone</a:t>
            </a:r>
          </a:p>
          <a:p>
            <a:r>
              <a:rPr lang="fr-FR" sz="4800" dirty="0" err="1" smtClean="0"/>
              <a:t>However</a:t>
            </a:r>
            <a:r>
              <a:rPr lang="fr-FR" sz="4800" dirty="0" smtClean="0"/>
              <a:t>, </a:t>
            </a:r>
            <a:r>
              <a:rPr lang="fr-FR" sz="4800" dirty="0" err="1" smtClean="0"/>
              <a:t>most</a:t>
            </a:r>
            <a:r>
              <a:rPr lang="fr-FR" sz="4800" dirty="0" smtClean="0"/>
              <a:t> of the </a:t>
            </a:r>
            <a:r>
              <a:rPr lang="fr-FR" sz="4800" dirty="0" err="1" smtClean="0"/>
              <a:t>advertisments</a:t>
            </a:r>
            <a:r>
              <a:rPr lang="fr-FR" sz="4800" dirty="0" smtClean="0"/>
              <a:t> and </a:t>
            </a:r>
            <a:r>
              <a:rPr lang="fr-FR" sz="4800" dirty="0" err="1" smtClean="0"/>
              <a:t>signs</a:t>
            </a:r>
            <a:r>
              <a:rPr lang="fr-FR" sz="4800" dirty="0" smtClean="0"/>
              <a:t> in MTL are English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en-CA" sz="3600" b="1" u="sng" cap="small" dirty="0"/>
              <a:t>Living Conditions in Cities </a:t>
            </a:r>
            <a:r>
              <a:rPr lang="en-CA" sz="3600" b="1" u="sng" cap="small" dirty="0">
                <a:sym typeface="Wingdings" panose="05000000000000000000" pitchFamily="2" charset="2"/>
              </a:rPr>
              <a:t> early 1900s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u="sng" dirty="0" err="1" smtClean="0"/>
              <a:t>After</a:t>
            </a:r>
            <a:r>
              <a:rPr lang="fr-CA" u="sng" dirty="0" smtClean="0"/>
              <a:t>  1900 </a:t>
            </a:r>
            <a:r>
              <a:rPr lang="fr-CA" u="sng" dirty="0" smtClean="0">
                <a:sym typeface="Wingdings" pitchFamily="2" charset="2"/>
              </a:rPr>
              <a:t> </a:t>
            </a:r>
            <a:r>
              <a:rPr lang="fr-CA" u="sng" dirty="0" smtClean="0"/>
              <a:t>in </a:t>
            </a:r>
            <a:r>
              <a:rPr lang="fr-CA" u="sng" dirty="0" err="1" smtClean="0"/>
              <a:t>cities</a:t>
            </a:r>
            <a:r>
              <a:rPr lang="fr-CA" dirty="0" smtClean="0"/>
              <a:t>:</a:t>
            </a:r>
          </a:p>
          <a:p>
            <a:r>
              <a:rPr lang="fr-CA" dirty="0" err="1" smtClean="0"/>
              <a:t>Wealthy</a:t>
            </a:r>
            <a:r>
              <a:rPr lang="fr-CA" dirty="0" smtClean="0"/>
              <a:t> and </a:t>
            </a:r>
            <a:r>
              <a:rPr lang="fr-CA" dirty="0" err="1" smtClean="0"/>
              <a:t>poor</a:t>
            </a:r>
            <a:endParaRPr lang="fr-CA" dirty="0" smtClean="0"/>
          </a:p>
          <a:p>
            <a:r>
              <a:rPr lang="fr-CA" dirty="0" smtClean="0"/>
              <a:t>New Technologies</a:t>
            </a:r>
          </a:p>
          <a:p>
            <a:r>
              <a:rPr lang="fr-CA" dirty="0" smtClean="0"/>
              <a:t>New Services </a:t>
            </a:r>
            <a:r>
              <a:rPr lang="fr-CA" dirty="0" smtClean="0">
                <a:sym typeface="Wingdings" pitchFamily="2" charset="2"/>
              </a:rPr>
              <a:t> ‘</a:t>
            </a:r>
            <a:r>
              <a:rPr lang="fr-CA" dirty="0" err="1" smtClean="0">
                <a:sym typeface="Wingdings" pitchFamily="2" charset="2"/>
              </a:rPr>
              <a:t>streetcars</a:t>
            </a:r>
            <a:r>
              <a:rPr lang="fr-CA" dirty="0" smtClean="0">
                <a:sym typeface="Wingdings" pitchFamily="2" charset="2"/>
              </a:rPr>
              <a:t>’, </a:t>
            </a:r>
            <a:r>
              <a:rPr lang="fr-CA" dirty="0" err="1" smtClean="0">
                <a:sym typeface="Wingdings" pitchFamily="2" charset="2"/>
              </a:rPr>
              <a:t>parks</a:t>
            </a:r>
            <a:r>
              <a:rPr lang="fr-CA" dirty="0" smtClean="0">
                <a:sym typeface="Wingdings" pitchFamily="2" charset="2"/>
              </a:rPr>
              <a:t>, etc.</a:t>
            </a:r>
            <a:endParaRPr lang="fr-CA" dirty="0" smtClean="0"/>
          </a:p>
          <a:p>
            <a:r>
              <a:rPr lang="fr-FR" dirty="0" smtClean="0"/>
              <a:t>Time for </a:t>
            </a:r>
            <a:r>
              <a:rPr lang="fr-FR" dirty="0" err="1" smtClean="0"/>
              <a:t>leisure</a:t>
            </a:r>
            <a:r>
              <a:rPr lang="fr-FR" dirty="0" smtClean="0"/>
              <a:t> (</a:t>
            </a:r>
            <a:r>
              <a:rPr lang="fr-FR" dirty="0" err="1" smtClean="0"/>
              <a:t>parks</a:t>
            </a:r>
            <a:r>
              <a:rPr lang="fr-FR" dirty="0" smtClean="0"/>
              <a:t>, sports, </a:t>
            </a:r>
            <a:r>
              <a:rPr lang="fr-FR" dirty="0" err="1" smtClean="0"/>
              <a:t>cinemas</a:t>
            </a:r>
            <a:r>
              <a:rPr lang="fr-FR" dirty="0" smtClean="0"/>
              <a:t>, nightclubs, etc.)</a:t>
            </a:r>
          </a:p>
          <a:p>
            <a:r>
              <a:rPr lang="en-CA" dirty="0" smtClean="0"/>
              <a:t>Media </a:t>
            </a:r>
            <a:r>
              <a:rPr lang="fr-FR" dirty="0" smtClean="0"/>
              <a:t>(</a:t>
            </a:r>
            <a:r>
              <a:rPr lang="fr-FR" dirty="0" err="1" smtClean="0"/>
              <a:t>newspapaer</a:t>
            </a:r>
            <a:r>
              <a:rPr lang="fr-FR" dirty="0" smtClean="0"/>
              <a:t>, radio </a:t>
            </a:r>
            <a:r>
              <a:rPr lang="fr-FR" dirty="0" smtClean="0">
                <a:sym typeface="Wingdings" pitchFamily="2" charset="2"/>
              </a:rPr>
              <a:t> CKAC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Big</a:t>
            </a:r>
            <a:r>
              <a:rPr lang="fr-FR" dirty="0" smtClean="0"/>
              <a:t> stores (</a:t>
            </a:r>
            <a:r>
              <a:rPr lang="fr-FR" dirty="0" err="1" smtClean="0"/>
              <a:t>Eatons</a:t>
            </a:r>
            <a:r>
              <a:rPr lang="fr-FR" dirty="0" smtClean="0"/>
              <a:t>, </a:t>
            </a:r>
            <a:r>
              <a:rPr lang="fr-FR" dirty="0" err="1" smtClean="0"/>
              <a:t>Ogilvy’s</a:t>
            </a:r>
            <a:r>
              <a:rPr lang="fr-FR" dirty="0" smtClean="0"/>
              <a:t>, etc.)</a:t>
            </a:r>
          </a:p>
          <a:p>
            <a:endParaRPr lang="fr-FR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 descr="5045697450_0d626743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549275"/>
            <a:ext cx="7777162" cy="6034088"/>
          </a:xfrm>
          <a:ln w="28575">
            <a:solidFill>
              <a:schemeClr val="tx1"/>
            </a:solidFill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611188" y="0"/>
            <a:ext cx="2875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Port of MTL-1920s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6" descr="SaintLaurentStr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692150"/>
            <a:ext cx="6770687" cy="5764213"/>
          </a:xfrm>
          <a:ln w="28575">
            <a:solidFill>
              <a:schemeClr val="tx1"/>
            </a:solidFill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79388" y="0"/>
            <a:ext cx="3501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Boul. St </a:t>
            </a:r>
            <a:r>
              <a:rPr lang="en-US" sz="2800" dirty="0"/>
              <a:t>Laurent </a:t>
            </a:r>
            <a:r>
              <a:rPr lang="en-US" sz="2800" dirty="0" smtClean="0"/>
              <a:t>- </a:t>
            </a:r>
            <a:r>
              <a:rPr lang="en-US" sz="2800" dirty="0"/>
              <a:t>1921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fr-CA" sz="3600" dirty="0" smtClean="0"/>
              <a:t>Sun Life Building-1930s</a:t>
            </a:r>
            <a:endParaRPr lang="fr-CA" sz="3600" dirty="0"/>
          </a:p>
        </p:txBody>
      </p:sp>
      <p:pic>
        <p:nvPicPr>
          <p:cNvPr id="4" name="Content Placeholder 4" descr="a069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692696"/>
            <a:ext cx="8496944" cy="5904656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345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60648"/>
            <a:ext cx="5976664" cy="64087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614</Words>
  <Application>Microsoft Office PowerPoint</Application>
  <PresentationFormat>On-screen Show (4:3)</PresentationFormat>
  <Paragraphs>113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Living Conditions in Cities  early 1900s</vt:lpstr>
      <vt:lpstr>Living Conditions in Cities  early 1900s</vt:lpstr>
      <vt:lpstr>Population of Cities in 1901 and 1931  Province of Quebec </vt:lpstr>
      <vt:lpstr>Living Conditions in Cities  early 1900s</vt:lpstr>
      <vt:lpstr>Living Conditions in Cities  early 1900s</vt:lpstr>
      <vt:lpstr>PowerPoint Presentation</vt:lpstr>
      <vt:lpstr>PowerPoint Presentation</vt:lpstr>
      <vt:lpstr>Sun Life Building-1930s</vt:lpstr>
      <vt:lpstr>PowerPoint Presentation</vt:lpstr>
      <vt:lpstr>CKAC RADIO-1920s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Conditions in Cities  early 1900s</vt:lpstr>
      <vt:lpstr>Living Conditions in Cities  early 1900s</vt:lpstr>
      <vt:lpstr>Living Conditions in Cities  early 1900s</vt:lpstr>
      <vt:lpstr>PowerPoint Presentation</vt:lpstr>
      <vt:lpstr>Golden Square Mile</vt:lpstr>
      <vt:lpstr>PowerPoint Presentation</vt:lpstr>
      <vt:lpstr>St Henri Lachine Canal</vt:lpstr>
      <vt:lpstr>St Henri –Canal Lachine</vt:lpstr>
      <vt:lpstr>Living Conditions in Cities  early 1900s</vt:lpstr>
      <vt:lpstr>PowerPoint Presentation</vt:lpstr>
      <vt:lpstr>PowerPoint Presentation</vt:lpstr>
      <vt:lpstr>Capitalism</vt:lpstr>
      <vt:lpstr>Capitalism</vt:lpstr>
      <vt:lpstr>Capitalism</vt:lpstr>
      <vt:lpstr>Capitalism and Consequences:  1867-1930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Industrialisation &amp; Urbanisation 2</dc:title>
  <dc:creator>Sean O'Neill</dc:creator>
  <cp:lastModifiedBy>pc</cp:lastModifiedBy>
  <cp:revision>55</cp:revision>
  <dcterms:created xsi:type="dcterms:W3CDTF">2012-04-10T22:51:18Z</dcterms:created>
  <dcterms:modified xsi:type="dcterms:W3CDTF">2014-01-09T20:19:06Z</dcterms:modified>
</cp:coreProperties>
</file>