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FE1F-E346-4D13-897E-9DCB2181E291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55DC-45DC-46C5-AF6F-E34522DCA3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DF18-D03A-41CA-BE2B-CD2D9F7F6A17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09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9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54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9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66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01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3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1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67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2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63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0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A3E6-6C42-4E29-A850-7C2DBBDF266C}" type="datetimeFigureOut">
              <a:rPr lang="en-CA" smtClean="0"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CF75-E14D-4DE6-93F3-D636596E2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264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470025"/>
          </a:xfrm>
        </p:spPr>
        <p:txBody>
          <a:bodyPr>
            <a:normAutofit/>
          </a:bodyPr>
          <a:lstStyle/>
          <a:p>
            <a:r>
              <a:rPr lang="fr-CA" dirty="0" err="1" smtClean="0"/>
              <a:t>Quebec</a:t>
            </a:r>
            <a:r>
              <a:rPr lang="fr-CA" dirty="0" smtClean="0"/>
              <a:t> and Canada right </a:t>
            </a:r>
            <a:r>
              <a:rPr lang="fr-CA" dirty="0" err="1" smtClean="0"/>
              <a:t>after</a:t>
            </a:r>
            <a:r>
              <a:rPr lang="fr-CA" dirty="0" smtClean="0"/>
              <a:t> </a:t>
            </a:r>
            <a:r>
              <a:rPr lang="fr-CA" dirty="0" err="1" smtClean="0"/>
              <a:t>Confederation</a:t>
            </a:r>
            <a:endParaRPr lang="fr-CA" dirty="0"/>
          </a:p>
        </p:txBody>
      </p:sp>
      <p:pic>
        <p:nvPicPr>
          <p:cNvPr id="4" name="Picture 3" descr="18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5824668" cy="41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016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03409" cy="590465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2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0088" cy="604867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7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008128887-v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632848" cy="6411593"/>
          </a:xfrm>
        </p:spPr>
      </p:pic>
    </p:spTree>
    <p:extLst>
      <p:ext uri="{BB962C8B-B14F-4D97-AF65-F5344CB8AC3E}">
        <p14:creationId xmlns:p14="http://schemas.microsoft.com/office/powerpoint/2010/main" val="3173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1898-v5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72808" cy="6139781"/>
          </a:xfrm>
        </p:spPr>
      </p:pic>
    </p:spTree>
    <p:extLst>
      <p:ext uri="{BB962C8B-B14F-4D97-AF65-F5344CB8AC3E}">
        <p14:creationId xmlns:p14="http://schemas.microsoft.com/office/powerpoint/2010/main" val="212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9601158-ottawa-canada-1897-stamp-for-queen-victoria-s-60th-annivers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3" y="188640"/>
            <a:ext cx="8793477" cy="6309320"/>
          </a:xfrm>
        </p:spPr>
      </p:pic>
    </p:spTree>
    <p:extLst>
      <p:ext uri="{BB962C8B-B14F-4D97-AF65-F5344CB8AC3E}">
        <p14:creationId xmlns:p14="http://schemas.microsoft.com/office/powerpoint/2010/main" val="7240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101764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97146" cy="5373216"/>
          </a:xfrm>
        </p:spPr>
      </p:pic>
    </p:spTree>
    <p:extLst>
      <p:ext uri="{BB962C8B-B14F-4D97-AF65-F5344CB8AC3E}">
        <p14:creationId xmlns:p14="http://schemas.microsoft.com/office/powerpoint/2010/main" val="724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Canada%201897%205%20cent%20silver%20Slabbed%20ACG-AU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14486" cy="5877272"/>
          </a:xfrm>
        </p:spPr>
      </p:pic>
    </p:spTree>
    <p:extLst>
      <p:ext uri="{BB962C8B-B14F-4D97-AF65-F5344CB8AC3E}">
        <p14:creationId xmlns:p14="http://schemas.microsoft.com/office/powerpoint/2010/main" val="11946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26" y="1700808"/>
            <a:ext cx="9144000" cy="1470025"/>
          </a:xfrm>
        </p:spPr>
        <p:txBody>
          <a:bodyPr/>
          <a:lstStyle/>
          <a:p>
            <a:r>
              <a:rPr lang="en-CA" u="sng" dirty="0" smtClean="0"/>
              <a:t>Economic Problems 1870s-1890s</a:t>
            </a:r>
            <a:endParaRPr lang="en-CA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64896" cy="1752600"/>
          </a:xfrm>
        </p:spPr>
        <p:txBody>
          <a:bodyPr>
            <a:normAutofit fontScale="85000" lnSpcReduction="20000"/>
          </a:bodyPr>
          <a:lstStyle/>
          <a:p>
            <a:r>
              <a:rPr lang="en-CA" sz="7800" dirty="0" smtClean="0"/>
              <a:t>&amp; </a:t>
            </a:r>
          </a:p>
          <a:p>
            <a:r>
              <a:rPr lang="en-CA" sz="6600" b="1" u="sng" dirty="0" smtClean="0"/>
              <a:t>The National Policy</a:t>
            </a:r>
            <a:endParaRPr lang="en-CA" sz="6600" b="1" u="sng" dirty="0"/>
          </a:p>
        </p:txBody>
      </p:sp>
    </p:spTree>
    <p:extLst>
      <p:ext uri="{BB962C8B-B14F-4D97-AF65-F5344CB8AC3E}">
        <p14:creationId xmlns:p14="http://schemas.microsoft.com/office/powerpoint/2010/main" val="2007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Economic Crisis in Canada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733256"/>
          </a:xfrm>
        </p:spPr>
        <p:txBody>
          <a:bodyPr/>
          <a:lstStyle/>
          <a:p>
            <a:r>
              <a:rPr lang="en-CA" dirty="0" smtClean="0"/>
              <a:t>Crisis in Europe</a:t>
            </a:r>
            <a:r>
              <a:rPr lang="en-CA" dirty="0" smtClean="0">
                <a:sym typeface="Wingdings" pitchFamily="2" charset="2"/>
              </a:rPr>
              <a:t> Crisis in North </a:t>
            </a:r>
            <a:r>
              <a:rPr lang="en-CA" dirty="0">
                <a:sym typeface="Wingdings" pitchFamily="2" charset="2"/>
              </a:rPr>
              <a:t>A</a:t>
            </a:r>
            <a:r>
              <a:rPr lang="en-CA" dirty="0" smtClean="0">
                <a:sym typeface="Wingdings" pitchFamily="2" charset="2"/>
              </a:rPr>
              <a:t>merica</a:t>
            </a:r>
          </a:p>
          <a:p>
            <a:r>
              <a:rPr lang="en-CA" dirty="0" smtClean="0">
                <a:sym typeface="Wingdings" pitchFamily="2" charset="2"/>
              </a:rPr>
              <a:t>Recessions all over the world</a:t>
            </a:r>
          </a:p>
          <a:p>
            <a:r>
              <a:rPr lang="en-CA" dirty="0" smtClean="0">
                <a:sym typeface="Wingdings" pitchFamily="2" charset="2"/>
              </a:rPr>
              <a:t>Canada  4 recessions between 1873-1896</a:t>
            </a:r>
          </a:p>
          <a:p>
            <a:r>
              <a:rPr lang="en-CA" dirty="0" smtClean="0">
                <a:sym typeface="Wingdings" pitchFamily="2" charset="2"/>
              </a:rPr>
              <a:t>Problems </a:t>
            </a:r>
            <a:r>
              <a:rPr lang="en-CA" dirty="0">
                <a:sym typeface="Wingdings" pitchFamily="2" charset="2"/>
              </a:rPr>
              <a:t>i</a:t>
            </a:r>
            <a:r>
              <a:rPr lang="en-CA" dirty="0" smtClean="0">
                <a:sym typeface="Wingdings" pitchFamily="2" charset="2"/>
              </a:rPr>
              <a:t>n Canada: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3200" dirty="0" smtClean="0"/>
              <a:t>     demande for Canadian </a:t>
            </a:r>
            <a:r>
              <a:rPr lang="fr-FR" sz="3200" dirty="0" err="1" smtClean="0"/>
              <a:t>goods</a:t>
            </a:r>
            <a:r>
              <a:rPr lang="fr-FR" sz="3200" dirty="0" smtClean="0"/>
              <a:t> / </a:t>
            </a:r>
            <a:r>
              <a:rPr lang="fr-FR" sz="3200" dirty="0" err="1" smtClean="0"/>
              <a:t>products</a:t>
            </a:r>
            <a:endParaRPr lang="fr-FR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r-FR" sz="3200" dirty="0" smtClean="0"/>
              <a:t>No $$$ </a:t>
            </a:r>
            <a:r>
              <a:rPr lang="fr-FR" sz="3200" dirty="0" err="1" smtClean="0"/>
              <a:t>invested</a:t>
            </a:r>
            <a:r>
              <a:rPr lang="fr-FR" sz="3200" dirty="0" smtClean="0"/>
              <a:t> in Canada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3200" dirty="0" smtClean="0"/>
              <a:t>High </a:t>
            </a:r>
            <a:r>
              <a:rPr lang="fr-FR" sz="3200" dirty="0" err="1" smtClean="0"/>
              <a:t>interest</a:t>
            </a:r>
            <a:r>
              <a:rPr lang="fr-FR" sz="3200" dirty="0" smtClean="0"/>
              <a:t> rates </a:t>
            </a:r>
            <a:r>
              <a:rPr lang="fr-FR" sz="3200" dirty="0" smtClean="0">
                <a:sym typeface="Wingdings" panose="05000000000000000000" pitchFamily="2" charset="2"/>
              </a:rPr>
              <a:t> </a:t>
            </a:r>
            <a:r>
              <a:rPr lang="fr-FR" sz="3200" dirty="0" err="1" smtClean="0">
                <a:sym typeface="Wingdings" panose="05000000000000000000" pitchFamily="2" charset="2"/>
              </a:rPr>
              <a:t>difficult</a:t>
            </a:r>
            <a:r>
              <a:rPr lang="fr-FR" sz="3200" dirty="0" smtClean="0">
                <a:sym typeface="Wingdings" panose="05000000000000000000" pitchFamily="2" charset="2"/>
              </a:rPr>
              <a:t> to </a:t>
            </a:r>
            <a:r>
              <a:rPr lang="fr-FR" sz="3200" dirty="0" err="1" smtClean="0">
                <a:sym typeface="Wingdings" panose="05000000000000000000" pitchFamily="2" charset="2"/>
              </a:rPr>
              <a:t>invest</a:t>
            </a:r>
            <a:r>
              <a:rPr lang="fr-FR" sz="3200" dirty="0" smtClean="0">
                <a:sym typeface="Wingdings" panose="05000000000000000000" pitchFamily="2" charset="2"/>
              </a:rPr>
              <a:t> in </a:t>
            </a:r>
            <a:r>
              <a:rPr lang="fr-FR" sz="3200" dirty="0" err="1" smtClean="0">
                <a:sym typeface="Wingdings" panose="05000000000000000000" pitchFamily="2" charset="2"/>
              </a:rPr>
              <a:t>companies</a:t>
            </a:r>
            <a:endParaRPr lang="fr-FR" sz="3200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Down Arrow 4"/>
          <p:cNvSpPr/>
          <p:nvPr/>
        </p:nvSpPr>
        <p:spPr>
          <a:xfrm>
            <a:off x="1282643" y="3442737"/>
            <a:ext cx="540060" cy="504056"/>
          </a:xfrm>
          <a:prstGeom prst="downArrow">
            <a:avLst>
              <a:gd name="adj1" fmla="val 26559"/>
              <a:gd name="adj2" fmla="val 435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02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Results of the recessions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Weak market for Canadian goods (Canadian goods are not being bought)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goods</a:t>
            </a:r>
            <a:r>
              <a:rPr lang="fr-FR" dirty="0" smtClean="0"/>
              <a:t> (surplus)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en-CA" dirty="0" smtClean="0"/>
              <a:t>Companies have to sell for less = less profit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Less profit = less money to pay workers = less jobs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Canadians all over Canada are unhappy and the government gets less money from taxes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3635896" y="1791575"/>
            <a:ext cx="648072" cy="5573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3635896" y="5218040"/>
            <a:ext cx="648072" cy="5152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3635896" y="2996952"/>
            <a:ext cx="648072" cy="5040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6"/>
          <p:cNvSpPr/>
          <p:nvPr/>
        </p:nvSpPr>
        <p:spPr>
          <a:xfrm>
            <a:off x="3635896" y="4124926"/>
            <a:ext cx="648072" cy="5282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Expansion of Territory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u="sng" dirty="0" smtClean="0"/>
              <a:t>1870</a:t>
            </a:r>
            <a:r>
              <a:rPr lang="fr-FR" dirty="0" smtClean="0"/>
              <a:t>:</a:t>
            </a:r>
          </a:p>
          <a:p>
            <a:r>
              <a:rPr lang="fr-FR" dirty="0" smtClean="0"/>
              <a:t>Canada </a:t>
            </a:r>
            <a:r>
              <a:rPr lang="fr-FR" dirty="0" err="1" smtClean="0"/>
              <a:t>demands</a:t>
            </a:r>
            <a:r>
              <a:rPr lang="fr-FR" dirty="0" smtClean="0"/>
              <a:t> the </a:t>
            </a:r>
            <a:r>
              <a:rPr lang="fr-FR" dirty="0" err="1" smtClean="0"/>
              <a:t>purchase</a:t>
            </a:r>
            <a:r>
              <a:rPr lang="fr-FR" dirty="0" smtClean="0"/>
              <a:t> of the land West of Ontario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purchase</a:t>
            </a:r>
            <a:r>
              <a:rPr lang="fr-FR" dirty="0" smtClean="0"/>
              <a:t> the land for 1.5 million dollars</a:t>
            </a:r>
          </a:p>
          <a:p>
            <a:r>
              <a:rPr lang="fr-FR" dirty="0" smtClean="0"/>
              <a:t>The land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the « </a:t>
            </a:r>
            <a:r>
              <a:rPr lang="fr-FR" dirty="0" err="1" smtClean="0"/>
              <a:t>North</a:t>
            </a:r>
            <a:r>
              <a:rPr lang="fr-FR" dirty="0" smtClean="0"/>
              <a:t> West </a:t>
            </a:r>
            <a:r>
              <a:rPr lang="fr-FR" dirty="0" err="1" smtClean="0"/>
              <a:t>Territories</a:t>
            </a:r>
            <a:r>
              <a:rPr lang="fr-FR" dirty="0" smtClean="0"/>
              <a:t> »</a:t>
            </a:r>
            <a:endParaRPr lang="en-CA" dirty="0"/>
          </a:p>
        </p:txBody>
      </p:sp>
      <p:pic>
        <p:nvPicPr>
          <p:cNvPr id="5" name="Content Placeholder 4" descr="ca-1873-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492535" cy="3384376"/>
          </a:xfrm>
        </p:spPr>
      </p:pic>
    </p:spTree>
    <p:extLst>
      <p:ext uri="{BB962C8B-B14F-4D97-AF65-F5344CB8AC3E}">
        <p14:creationId xmlns:p14="http://schemas.microsoft.com/office/powerpoint/2010/main" val="3580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5436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The National Policy (NP)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NP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 started by John A. Macdonald and his government in power</a:t>
            </a:r>
          </a:p>
          <a:p>
            <a:r>
              <a:rPr lang="en-CA" dirty="0" smtClean="0"/>
              <a:t>Goal of the NP </a:t>
            </a:r>
            <a:r>
              <a:rPr lang="en-CA" dirty="0" smtClean="0">
                <a:sym typeface="Wingdings" panose="05000000000000000000" pitchFamily="2" charset="2"/>
              </a:rPr>
              <a:t> try to solve the economic problems and unite the Canadian provinces</a:t>
            </a:r>
            <a:endParaRPr lang="en-CA" dirty="0" smtClean="0"/>
          </a:p>
          <a:p>
            <a:r>
              <a:rPr lang="en-CA" dirty="0" smtClean="0"/>
              <a:t>3 main points of NP: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Protect</a:t>
            </a:r>
            <a:r>
              <a:rPr lang="fr-FR" dirty="0" smtClean="0"/>
              <a:t> Canadian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endParaRPr lang="fr-FR" dirty="0" smtClean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railway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East to West</a:t>
            </a:r>
            <a:endParaRPr lang="fr-FR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r-FR" b="1" dirty="0" err="1" smtClean="0">
                <a:sym typeface="Wingdings" pitchFamily="2" charset="2"/>
              </a:rPr>
              <a:t>Increase</a:t>
            </a:r>
            <a:r>
              <a:rPr lang="fr-FR" b="1" dirty="0" smtClean="0">
                <a:sym typeface="Wingdings" pitchFamily="2" charset="2"/>
              </a:rPr>
              <a:t> immigration to Canada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014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fr-FR" sz="4800" b="1" u="sng" dirty="0" err="1" smtClean="0"/>
              <a:t>Protect</a:t>
            </a:r>
            <a:r>
              <a:rPr lang="fr-FR" sz="4800" b="1" u="sng" dirty="0" smtClean="0"/>
              <a:t> Canadian Industries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CA" sz="4400" dirty="0" smtClean="0"/>
              <a:t>Increase </a:t>
            </a:r>
            <a:r>
              <a:rPr lang="en-CA" sz="4400" dirty="0" err="1" smtClean="0"/>
              <a:t>Tarifs</a:t>
            </a:r>
            <a:r>
              <a:rPr lang="en-CA" sz="4400" dirty="0" smtClean="0"/>
              <a:t> (taxes) placed on foreign products (USA, etc.)</a:t>
            </a:r>
          </a:p>
          <a:p>
            <a:r>
              <a:rPr lang="en-CA" sz="4400" dirty="0" smtClean="0"/>
              <a:t>Reduce competition from foreign companies</a:t>
            </a:r>
          </a:p>
          <a:p>
            <a:r>
              <a:rPr lang="en-CA" sz="4400" dirty="0" smtClean="0"/>
              <a:t>Increase Canadian production</a:t>
            </a:r>
          </a:p>
          <a:p>
            <a:r>
              <a:rPr lang="en-CA" sz="4400" dirty="0" err="1" smtClean="0"/>
              <a:t>Tarif</a:t>
            </a:r>
            <a:r>
              <a:rPr lang="en-CA" sz="4400" dirty="0" smtClean="0"/>
              <a:t> money </a:t>
            </a:r>
            <a:r>
              <a:rPr lang="en-CA" sz="4400" dirty="0" smtClean="0">
                <a:sym typeface="Wingdings" pitchFamily="2" charset="2"/>
              </a:rPr>
              <a:t> Used to build infrastructure  railroads!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2822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9268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8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464496" cy="654082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9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railway</a:t>
            </a:r>
            <a:r>
              <a:rPr lang="fr-FR" dirty="0" smtClean="0"/>
              <a:t>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Build</a:t>
            </a:r>
            <a:r>
              <a:rPr lang="fr-FR" sz="3600" dirty="0" smtClean="0"/>
              <a:t> a transcontinental </a:t>
            </a:r>
            <a:r>
              <a:rPr lang="fr-FR" sz="3600" dirty="0" err="1" smtClean="0"/>
              <a:t>railway</a:t>
            </a:r>
            <a:r>
              <a:rPr lang="fr-FR" sz="3600" dirty="0" smtClean="0"/>
              <a:t> (« Canadian Pacific </a:t>
            </a:r>
            <a:r>
              <a:rPr lang="fr-FR" sz="3600" dirty="0" err="1" smtClean="0"/>
              <a:t>Railway</a:t>
            </a:r>
            <a:r>
              <a:rPr lang="fr-FR" sz="3600" dirty="0" smtClean="0"/>
              <a:t> ») </a:t>
            </a:r>
            <a:r>
              <a:rPr lang="fr-FR" sz="3600" dirty="0" smtClean="0">
                <a:sym typeface="Wingdings" pitchFamily="2" charset="2"/>
              </a:rPr>
              <a:t> </a:t>
            </a:r>
            <a:r>
              <a:rPr lang="fr-FR" sz="3600" dirty="0" err="1" smtClean="0">
                <a:sym typeface="Wingdings" pitchFamily="2" charset="2"/>
              </a:rPr>
              <a:t>finished</a:t>
            </a:r>
            <a:r>
              <a:rPr lang="fr-FR" sz="3600" dirty="0" smtClean="0">
                <a:sym typeface="Wingdings" pitchFamily="2" charset="2"/>
              </a:rPr>
              <a:t> in 1885</a:t>
            </a:r>
          </a:p>
          <a:p>
            <a:r>
              <a:rPr lang="fr-FR" sz="3600" dirty="0" smtClean="0">
                <a:sym typeface="Wingdings" pitchFamily="2" charset="2"/>
              </a:rPr>
              <a:t>Use the </a:t>
            </a:r>
            <a:r>
              <a:rPr lang="fr-FR" sz="3600" dirty="0" err="1" smtClean="0">
                <a:sym typeface="Wingdings" pitchFamily="2" charset="2"/>
              </a:rPr>
              <a:t>railway</a:t>
            </a:r>
            <a:r>
              <a:rPr lang="fr-FR" sz="3600" dirty="0" smtClean="0">
                <a:sym typeface="Wingdings" pitchFamily="2" charset="2"/>
              </a:rPr>
              <a:t> to transport </a:t>
            </a:r>
            <a:r>
              <a:rPr lang="fr-FR" sz="3600" dirty="0" err="1" smtClean="0">
                <a:sym typeface="Wingdings" pitchFamily="2" charset="2"/>
              </a:rPr>
              <a:t>raw</a:t>
            </a:r>
            <a:r>
              <a:rPr lang="fr-FR" sz="3600" dirty="0" smtClean="0">
                <a:sym typeface="Wingdings" pitchFamily="2" charset="2"/>
              </a:rPr>
              <a:t> </a:t>
            </a:r>
            <a:r>
              <a:rPr lang="fr-FR" sz="3600" dirty="0" err="1" smtClean="0">
                <a:sym typeface="Wingdings" pitchFamily="2" charset="2"/>
              </a:rPr>
              <a:t>materials</a:t>
            </a:r>
            <a:r>
              <a:rPr lang="fr-FR" sz="3600" dirty="0" smtClean="0">
                <a:sym typeface="Wingdings" pitchFamily="2" charset="2"/>
              </a:rPr>
              <a:t>, </a:t>
            </a:r>
            <a:r>
              <a:rPr lang="fr-FR" sz="3600" dirty="0" err="1" smtClean="0">
                <a:sym typeface="Wingdings" pitchFamily="2" charset="2"/>
              </a:rPr>
              <a:t>goods</a:t>
            </a:r>
            <a:r>
              <a:rPr lang="fr-FR" sz="3600" dirty="0">
                <a:sym typeface="Wingdings" pitchFamily="2" charset="2"/>
              </a:rPr>
              <a:t> </a:t>
            </a:r>
            <a:r>
              <a:rPr lang="fr-FR" sz="3600" dirty="0" smtClean="0">
                <a:sym typeface="Wingdings" pitchFamily="2" charset="2"/>
              </a:rPr>
              <a:t>and people</a:t>
            </a:r>
          </a:p>
          <a:p>
            <a:r>
              <a:rPr lang="fr-FR" sz="3600" dirty="0" smtClean="0">
                <a:sym typeface="Wingdings" pitchFamily="2" charset="2"/>
              </a:rPr>
              <a:t>Transport new immigrants to Western Canada (</a:t>
            </a:r>
            <a:r>
              <a:rPr lang="fr-FR" sz="3600" dirty="0" err="1" smtClean="0">
                <a:sym typeface="Wingdings" pitchFamily="2" charset="2"/>
              </a:rPr>
              <a:t>settlers</a:t>
            </a:r>
            <a:r>
              <a:rPr lang="fr-FR" sz="3600" dirty="0" smtClean="0">
                <a:sym typeface="Wingdings" pitchFamily="2" charset="2"/>
              </a:rPr>
              <a:t>) to the Western plains</a:t>
            </a:r>
            <a:endParaRPr lang="fr-FR" sz="36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52928" cy="3888432"/>
          </a:xfr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31640" y="4869160"/>
            <a:ext cx="606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Railway station near present day Calgary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483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8280920" cy="6083941"/>
          </a:xfr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3768" y="6381328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Last spike in the Transcontinental Railway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22650" cy="4824536"/>
          </a:xfr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71800" y="5517232"/>
            <a:ext cx="3615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Railway Workers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42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5553902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5919663"/>
            <a:ext cx="868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Banff Springs Hotel </a:t>
            </a:r>
            <a:r>
              <a:rPr lang="en-CA" sz="2400" dirty="0" smtClean="0">
                <a:sym typeface="Wingdings" panose="05000000000000000000" pitchFamily="2" charset="2"/>
              </a:rPr>
              <a:t> Banff Alberta  Built by the railway company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727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92888" cy="5855876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6196662"/>
            <a:ext cx="829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Chinese immigrants used as labour to build the railway </a:t>
            </a:r>
            <a:r>
              <a:rPr lang="en-CA" dirty="0" smtClean="0">
                <a:sym typeface="Wingdings" panose="05000000000000000000" pitchFamily="2" charset="2"/>
              </a:rPr>
              <a:t> they were </a:t>
            </a:r>
            <a:r>
              <a:rPr lang="en-CA" b="1" u="sng" dirty="0" smtClean="0">
                <a:sym typeface="Wingdings" panose="05000000000000000000" pitchFamily="2" charset="2"/>
              </a:rPr>
              <a:t>not</a:t>
            </a:r>
            <a:r>
              <a:rPr lang="en-CA" dirty="0" smtClean="0">
                <a:sym typeface="Wingdings" panose="05000000000000000000" pitchFamily="2" charset="2"/>
              </a:rPr>
              <a:t> treated nicely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Content Placeholder 8" descr="ca-1873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238293"/>
          </a:xfrm>
        </p:spPr>
      </p:pic>
    </p:spTree>
    <p:extLst>
      <p:ext uri="{BB962C8B-B14F-4D97-AF65-F5344CB8AC3E}">
        <p14:creationId xmlns:p14="http://schemas.microsoft.com/office/powerpoint/2010/main" val="19744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04856" cy="5616775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79712" y="6011996"/>
            <a:ext cx="559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Chinese immigrant rail-workers camp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896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5699194"/>
          </a:xfr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84293" y="6021288"/>
            <a:ext cx="5596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Chinese immigrant rail-workers camp</a:t>
            </a:r>
          </a:p>
        </p:txBody>
      </p:sp>
    </p:spTree>
    <p:extLst>
      <p:ext uri="{BB962C8B-B14F-4D97-AF65-F5344CB8AC3E}">
        <p14:creationId xmlns:p14="http://schemas.microsoft.com/office/powerpoint/2010/main" val="15798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IMMIGRATION TO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r>
              <a:rPr lang="fr-FR" sz="3600" dirty="0" smtClean="0"/>
              <a:t>Encourage immigrants to come to Canada</a:t>
            </a:r>
          </a:p>
          <a:p>
            <a:r>
              <a:rPr lang="fr-FR" sz="3600" dirty="0" smtClean="0"/>
              <a:t>Canada </a:t>
            </a:r>
            <a:r>
              <a:rPr lang="fr-FR" sz="3600" dirty="0" err="1" smtClean="0"/>
              <a:t>wanted</a:t>
            </a:r>
            <a:r>
              <a:rPr lang="fr-FR" sz="3600" dirty="0" smtClean="0"/>
              <a:t> immigrants </a:t>
            </a:r>
            <a:r>
              <a:rPr lang="fr-FR" sz="3600" dirty="0" err="1" smtClean="0"/>
              <a:t>from</a:t>
            </a:r>
            <a:r>
              <a:rPr lang="fr-FR" sz="3600" dirty="0" smtClean="0"/>
              <a:t> Europe / United States</a:t>
            </a:r>
          </a:p>
          <a:p>
            <a:r>
              <a:rPr lang="fr-FR" sz="3600" dirty="0" smtClean="0"/>
              <a:t>1.5 million immigrants </a:t>
            </a:r>
            <a:r>
              <a:rPr lang="fr-FR" sz="3600" dirty="0" err="1" smtClean="0"/>
              <a:t>between</a:t>
            </a:r>
            <a:r>
              <a:rPr lang="fr-FR" sz="3600" dirty="0" smtClean="0"/>
              <a:t> 1871-1901</a:t>
            </a:r>
          </a:p>
          <a:p>
            <a:pPr lvl="1"/>
            <a:r>
              <a:rPr lang="fr-FR" sz="3600" dirty="0" err="1" smtClean="0"/>
              <a:t>Settled</a:t>
            </a:r>
            <a:r>
              <a:rPr lang="fr-FR" sz="3600" dirty="0" smtClean="0"/>
              <a:t> </a:t>
            </a:r>
            <a:r>
              <a:rPr lang="fr-FR" sz="3600" dirty="0" err="1" smtClean="0"/>
              <a:t>mainly</a:t>
            </a:r>
            <a:r>
              <a:rPr lang="fr-FR" sz="3600" dirty="0" smtClean="0"/>
              <a:t> in Western Canada</a:t>
            </a:r>
          </a:p>
          <a:p>
            <a:r>
              <a:rPr lang="fr-FR" sz="3600" dirty="0" smtClean="0"/>
              <a:t>More immigrants </a:t>
            </a:r>
            <a:r>
              <a:rPr lang="fr-FR" sz="3600" dirty="0" err="1" smtClean="0"/>
              <a:t>meant</a:t>
            </a:r>
            <a:r>
              <a:rPr lang="fr-FR" sz="3600" dirty="0" smtClean="0"/>
              <a:t> more people to </a:t>
            </a:r>
            <a:r>
              <a:rPr lang="fr-FR" sz="3600" dirty="0" err="1" smtClean="0"/>
              <a:t>pay</a:t>
            </a:r>
            <a:r>
              <a:rPr lang="fr-FR" sz="3600" dirty="0" smtClean="0"/>
              <a:t> taxes and </a:t>
            </a:r>
            <a:r>
              <a:rPr lang="fr-FR" sz="3600" dirty="0" err="1" smtClean="0"/>
              <a:t>buy</a:t>
            </a:r>
            <a:r>
              <a:rPr lang="fr-FR" sz="3600" dirty="0" smtClean="0"/>
              <a:t> Canadian </a:t>
            </a:r>
            <a:r>
              <a:rPr lang="fr-FR" sz="3600" dirty="0" err="1" smtClean="0"/>
              <a:t>products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951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344816" cy="5784042"/>
          </a:xfr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284" y="6093296"/>
            <a:ext cx="7676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Immigrants from Eastern Europe arriving in Western Canada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345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04256"/>
          </a:xfrm>
        </p:spPr>
        <p:txBody>
          <a:bodyPr>
            <a:normAutofit/>
          </a:bodyPr>
          <a:lstStyle/>
          <a:p>
            <a:r>
              <a:rPr lang="fr-CA" sz="6000" b="1" u="sng" dirty="0" smtClean="0"/>
              <a:t>Impact of the National Policy (NP) on </a:t>
            </a:r>
            <a:r>
              <a:rPr lang="fr-CA" sz="6000" b="1" u="sng" dirty="0" err="1" smtClean="0"/>
              <a:t>Quebec</a:t>
            </a:r>
            <a:endParaRPr lang="fr-CA" sz="6000" b="1" u="sng" dirty="0"/>
          </a:p>
        </p:txBody>
      </p:sp>
    </p:spTree>
    <p:extLst>
      <p:ext uri="{BB962C8B-B14F-4D97-AF65-F5344CB8AC3E}">
        <p14:creationId xmlns:p14="http://schemas.microsoft.com/office/powerpoint/2010/main" val="38479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A" sz="4800" b="1" u="sng" dirty="0" smtClean="0"/>
              <a:t>AGRICULTURE in </a:t>
            </a:r>
            <a:r>
              <a:rPr lang="fr-CA" sz="4800" b="1" u="sng" dirty="0" err="1" smtClean="0"/>
              <a:t>Quebec</a:t>
            </a:r>
            <a:r>
              <a:rPr lang="fr-CA" sz="4800" b="1" u="sng" dirty="0" smtClean="0"/>
              <a:t> 1870s-1890s</a:t>
            </a:r>
            <a:endParaRPr lang="en-CA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CA" dirty="0" smtClean="0"/>
              <a:t>Problems</a:t>
            </a:r>
            <a:endParaRPr lang="en-CA" sz="2800" dirty="0"/>
          </a:p>
          <a:p>
            <a:pPr lvl="1"/>
            <a:r>
              <a:rPr lang="en-CA" dirty="0" smtClean="0"/>
              <a:t>Not enough fertile land for farmers</a:t>
            </a:r>
          </a:p>
          <a:p>
            <a:pPr lvl="1"/>
            <a:r>
              <a:rPr lang="en-CA" sz="2400" dirty="0" smtClean="0"/>
              <a:t>Farming techniques that were not efficient </a:t>
            </a:r>
            <a:endParaRPr lang="en-CA" sz="2400" dirty="0"/>
          </a:p>
          <a:p>
            <a:r>
              <a:rPr lang="fr-FR" dirty="0" err="1" smtClean="0"/>
              <a:t>Farmers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r>
              <a:rPr lang="fr-FR" dirty="0" smtClean="0"/>
              <a:t> not able to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, </a:t>
            </a:r>
            <a:r>
              <a:rPr lang="fr-FR" dirty="0" err="1" smtClean="0"/>
              <a:t>even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endParaRPr lang="fr-FR" dirty="0" smtClean="0"/>
          </a:p>
          <a:p>
            <a:endParaRPr lang="fr-FR" dirty="0" smtClean="0"/>
          </a:p>
          <a:p>
            <a:endParaRPr lang="en-CA" dirty="0"/>
          </a:p>
        </p:txBody>
      </p:sp>
      <p:pic>
        <p:nvPicPr>
          <p:cNvPr id="5" name="Content Placeholder 4" descr="breaking-prairie-sod-35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248472" cy="288032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7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u="sng" dirty="0" smtClean="0"/>
              <a:t>AGRICULTURE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CA" dirty="0" smtClean="0"/>
              <a:t>NP in Québec </a:t>
            </a:r>
          </a:p>
          <a:p>
            <a:pPr>
              <a:buNone/>
            </a:pPr>
            <a:r>
              <a:rPr lang="en-CA" dirty="0" smtClean="0"/>
              <a:t>Agriculture: </a:t>
            </a:r>
          </a:p>
          <a:p>
            <a:pPr lvl="0"/>
            <a:r>
              <a:rPr lang="fr-CA" dirty="0" smtClean="0"/>
              <a:t>changes</a:t>
            </a:r>
            <a:r>
              <a:rPr lang="fr-CA" dirty="0"/>
              <a:t> </a:t>
            </a:r>
            <a:endParaRPr lang="en-CA" sz="2400" dirty="0"/>
          </a:p>
          <a:p>
            <a:pPr lvl="1"/>
            <a:r>
              <a:rPr lang="fr-CA" dirty="0" err="1" smtClean="0"/>
              <a:t>Wheat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</a:t>
            </a:r>
            <a:r>
              <a:rPr lang="en-CA" dirty="0" smtClean="0"/>
              <a:t> Dairy production and other types of crops</a:t>
            </a:r>
            <a:endParaRPr lang="en-CA" sz="2000" dirty="0"/>
          </a:p>
          <a:p>
            <a:pPr lvl="1"/>
            <a:r>
              <a:rPr lang="en-CA" dirty="0" smtClean="0"/>
              <a:t>Oats, potatoes, tobacco</a:t>
            </a:r>
            <a:endParaRPr lang="en-CA" dirty="0"/>
          </a:p>
          <a:p>
            <a:pPr lvl="0"/>
            <a:r>
              <a:rPr lang="en-CA" dirty="0" smtClean="0"/>
              <a:t>Modernization </a:t>
            </a:r>
            <a:endParaRPr lang="en-CA" sz="2400" dirty="0" smtClean="0"/>
          </a:p>
          <a:p>
            <a:pPr lvl="1"/>
            <a:r>
              <a:rPr lang="fr-CA" dirty="0" smtClean="0"/>
              <a:t>ex</a:t>
            </a:r>
            <a:r>
              <a:rPr lang="fr-CA" dirty="0"/>
              <a:t>. : </a:t>
            </a:r>
            <a:r>
              <a:rPr lang="en-CA" dirty="0" smtClean="0"/>
              <a:t>Teaching farmers new techniques, schools for farming</a:t>
            </a:r>
            <a:endParaRPr lang="en-CA" sz="2000" dirty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90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A" sz="3400" dirty="0" smtClean="0"/>
              <a:t>Population of Québec &amp; </a:t>
            </a:r>
            <a:r>
              <a:rPr lang="en-CA" sz="3400" dirty="0" smtClean="0"/>
              <a:t>emigration</a:t>
            </a:r>
            <a:r>
              <a:rPr lang="fr-CA" sz="3400" dirty="0" smtClean="0">
                <a:sym typeface="Wingdings" pitchFamily="2" charset="2"/>
              </a:rPr>
              <a:t>1871-1901</a:t>
            </a:r>
            <a:endParaRPr lang="fr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fr-CA" b="1" u="sng" dirty="0" smtClean="0"/>
              <a:t>Pop. of Québec in 1871</a:t>
            </a:r>
            <a:r>
              <a:rPr lang="fr-CA" b="1" u="sng" dirty="0" smtClean="0">
                <a:sym typeface="Wingdings" pitchFamily="2" charset="2"/>
              </a:rPr>
              <a:t> 1.2 million</a:t>
            </a:r>
          </a:p>
          <a:p>
            <a:r>
              <a:rPr lang="fr-CA" b="1" u="sng" dirty="0" smtClean="0">
                <a:sym typeface="Wingdings" pitchFamily="2" charset="2"/>
              </a:rPr>
              <a:t>Pop. of Québec in 1901  1.65 million</a:t>
            </a:r>
          </a:p>
          <a:p>
            <a:r>
              <a:rPr lang="fr-CA" dirty="0" smtClean="0">
                <a:sym typeface="Wingdings" pitchFamily="2" charset="2"/>
              </a:rPr>
              <a:t>Augmentation of 38 %</a:t>
            </a:r>
          </a:p>
          <a:p>
            <a:r>
              <a:rPr lang="fr-CA" dirty="0" err="1" smtClean="0">
                <a:sym typeface="Wingdings" pitchFamily="2" charset="2"/>
              </a:rPr>
              <a:t>Within</a:t>
            </a:r>
            <a:r>
              <a:rPr lang="fr-CA" dirty="0" smtClean="0">
                <a:sym typeface="Wingdings" pitchFamily="2" charset="2"/>
              </a:rPr>
              <a:t> the </a:t>
            </a:r>
            <a:r>
              <a:rPr lang="fr-CA" dirty="0" err="1" smtClean="0">
                <a:sym typeface="Wingdings" pitchFamily="2" charset="2"/>
              </a:rPr>
              <a:t>same</a:t>
            </a: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years</a:t>
            </a:r>
            <a:r>
              <a:rPr lang="fr-CA" dirty="0" smtClean="0">
                <a:sym typeface="Wingdings" pitchFamily="2" charset="2"/>
              </a:rPr>
              <a:t> for the </a:t>
            </a:r>
            <a:r>
              <a:rPr lang="fr-CA" dirty="0" err="1" smtClean="0">
                <a:sym typeface="Wingdings" pitchFamily="2" charset="2"/>
              </a:rPr>
              <a:t>rest</a:t>
            </a:r>
            <a:r>
              <a:rPr lang="fr-CA" dirty="0" smtClean="0">
                <a:sym typeface="Wingdings" pitchFamily="2" charset="2"/>
              </a:rPr>
              <a:t> of Canada  augmentation of 49%</a:t>
            </a:r>
          </a:p>
          <a:p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Why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such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a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difference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between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Quebec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and the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rest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of Canada?</a:t>
            </a:r>
          </a:p>
          <a:p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Birth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rate? No. </a:t>
            </a:r>
            <a:r>
              <a:rPr lang="fr-CA" dirty="0">
                <a:solidFill>
                  <a:srgbClr val="FFFF00"/>
                </a:solidFill>
                <a:sym typeface="Wingdings" pitchFamily="2" charset="2"/>
              </a:rPr>
              <a:t>Québec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had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an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elevated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birth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rate </a:t>
            </a:r>
            <a:r>
              <a:rPr lang="fr-CA" dirty="0" err="1" smtClean="0">
                <a:solidFill>
                  <a:srgbClr val="FFFF00"/>
                </a:solidFill>
                <a:sym typeface="Wingdings" pitchFamily="2" charset="2"/>
              </a:rPr>
              <a:t>between</a:t>
            </a:r>
            <a:r>
              <a:rPr lang="fr-CA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CA" dirty="0">
                <a:solidFill>
                  <a:srgbClr val="FFFF00"/>
                </a:solidFill>
                <a:sym typeface="Wingdings" pitchFamily="2" charset="2"/>
              </a:rPr>
              <a:t>1871-1901…</a:t>
            </a:r>
            <a:endParaRPr lang="fr-CA" dirty="0">
              <a:sym typeface="Wingdings" pitchFamily="2" charset="2"/>
            </a:endParaRPr>
          </a:p>
          <a:p>
            <a:endParaRPr lang="fr-CA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fr-CA" sz="3400" dirty="0"/>
              <a:t>Population of Québec &amp; </a:t>
            </a:r>
            <a:r>
              <a:rPr lang="en-CA" sz="3400" dirty="0"/>
              <a:t>emigration</a:t>
            </a:r>
            <a:r>
              <a:rPr lang="fr-CA" sz="3400" dirty="0">
                <a:sym typeface="Wingdings" pitchFamily="2" charset="2"/>
              </a:rPr>
              <a:t>1871-1901</a:t>
            </a:r>
            <a:endParaRPr lang="en-CA" sz="3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fr-CA" b="1" dirty="0" smtClean="0"/>
              <a:t>EMIGRATION? </a:t>
            </a:r>
            <a:r>
              <a:rPr lang="fr-CA" b="1" dirty="0" err="1" smtClean="0"/>
              <a:t>Yes</a:t>
            </a:r>
            <a:r>
              <a:rPr lang="fr-CA" b="1" dirty="0" smtClean="0"/>
              <a:t>!!!</a:t>
            </a:r>
          </a:p>
          <a:p>
            <a:r>
              <a:rPr lang="fr-CA" b="1" u="sng" dirty="0" err="1"/>
              <a:t>e</a:t>
            </a:r>
            <a:r>
              <a:rPr lang="fr-CA" b="1" u="sng" dirty="0" err="1" smtClean="0"/>
              <a:t>migration</a:t>
            </a:r>
            <a:r>
              <a:rPr lang="fr-CA" b="1" dirty="0" smtClean="0"/>
              <a:t>= </a:t>
            </a:r>
            <a:r>
              <a:rPr lang="fr-CA" b="1" dirty="0" err="1" smtClean="0"/>
              <a:t>leaving</a:t>
            </a:r>
            <a:r>
              <a:rPr lang="fr-CA" b="1" dirty="0" smtClean="0"/>
              <a:t> the place </a:t>
            </a:r>
            <a:r>
              <a:rPr lang="fr-CA" b="1" dirty="0" err="1" smtClean="0"/>
              <a:t>you</a:t>
            </a:r>
            <a:r>
              <a:rPr lang="fr-CA" b="1" dirty="0" smtClean="0"/>
              <a:t> live (country, province, </a:t>
            </a:r>
            <a:r>
              <a:rPr lang="fr-CA" b="1" dirty="0" err="1" smtClean="0"/>
              <a:t>region</a:t>
            </a:r>
            <a:r>
              <a:rPr lang="fr-CA" b="1" dirty="0" smtClean="0"/>
              <a:t>) for a short or long </a:t>
            </a:r>
            <a:r>
              <a:rPr lang="fr-CA" b="1" dirty="0" err="1" smtClean="0"/>
              <a:t>period</a:t>
            </a:r>
            <a:r>
              <a:rPr lang="fr-CA" b="1" dirty="0" smtClean="0"/>
              <a:t> of time </a:t>
            </a:r>
            <a:r>
              <a:rPr lang="fr-CA" b="1" dirty="0" smtClean="0">
                <a:sym typeface="Wingdings" panose="05000000000000000000" pitchFamily="2" charset="2"/>
              </a:rPr>
              <a:t> </a:t>
            </a:r>
            <a:r>
              <a:rPr lang="fr-CA" b="1" dirty="0" err="1" smtClean="0">
                <a:sym typeface="Wingdings" panose="05000000000000000000" pitchFamily="2" charset="2"/>
              </a:rPr>
              <a:t>different</a:t>
            </a:r>
            <a:r>
              <a:rPr lang="fr-CA" b="1" dirty="0" smtClean="0">
                <a:sym typeface="Wingdings" panose="05000000000000000000" pitchFamily="2" charset="2"/>
              </a:rPr>
              <a:t> </a:t>
            </a:r>
            <a:r>
              <a:rPr lang="fr-CA" b="1" dirty="0" err="1" smtClean="0">
                <a:sym typeface="Wingdings" panose="05000000000000000000" pitchFamily="2" charset="2"/>
              </a:rPr>
              <a:t>reasons</a:t>
            </a:r>
            <a:r>
              <a:rPr lang="fr-CA" b="1" dirty="0" smtClean="0">
                <a:sym typeface="Wingdings" panose="05000000000000000000" pitchFamily="2" charset="2"/>
              </a:rPr>
              <a:t> </a:t>
            </a:r>
            <a:r>
              <a:rPr lang="fr-CA" b="1" dirty="0" err="1" smtClean="0">
                <a:sym typeface="Wingdings" panose="05000000000000000000" pitchFamily="2" charset="2"/>
              </a:rPr>
              <a:t>like</a:t>
            </a:r>
            <a:r>
              <a:rPr lang="fr-CA" b="1" dirty="0" smtClean="0">
                <a:sym typeface="Wingdings" panose="05000000000000000000" pitchFamily="2" charset="2"/>
              </a:rPr>
              <a:t> </a:t>
            </a:r>
            <a:r>
              <a:rPr lang="fr-CA" b="1" dirty="0" err="1" smtClean="0">
                <a:sym typeface="Wingdings" panose="05000000000000000000" pitchFamily="2" charset="2"/>
              </a:rPr>
              <a:t>war</a:t>
            </a:r>
            <a:r>
              <a:rPr lang="fr-CA" b="1" dirty="0" smtClean="0">
                <a:sym typeface="Wingdings" panose="05000000000000000000" pitchFamily="2" charset="2"/>
              </a:rPr>
              <a:t>, </a:t>
            </a:r>
            <a:r>
              <a:rPr lang="fr-CA" b="1" dirty="0" err="1" smtClean="0">
                <a:sym typeface="Wingdings" panose="05000000000000000000" pitchFamily="2" charset="2"/>
              </a:rPr>
              <a:t>lack</a:t>
            </a:r>
            <a:r>
              <a:rPr lang="fr-CA" b="1" dirty="0" smtClean="0">
                <a:sym typeface="Wingdings" panose="05000000000000000000" pitchFamily="2" charset="2"/>
              </a:rPr>
              <a:t> of </a:t>
            </a:r>
            <a:r>
              <a:rPr lang="fr-CA" b="1" dirty="0" err="1" smtClean="0">
                <a:sym typeface="Wingdings" panose="05000000000000000000" pitchFamily="2" charset="2"/>
              </a:rPr>
              <a:t>work</a:t>
            </a:r>
            <a:r>
              <a:rPr lang="fr-CA" b="1" dirty="0" smtClean="0">
                <a:sym typeface="Wingdings" panose="05000000000000000000" pitchFamily="2" charset="2"/>
              </a:rPr>
              <a:t> </a:t>
            </a:r>
            <a:r>
              <a:rPr lang="fr-CA" b="1" dirty="0" err="1" smtClean="0">
                <a:sym typeface="Wingdings" panose="05000000000000000000" pitchFamily="2" charset="2"/>
              </a:rPr>
              <a:t>food</a:t>
            </a:r>
            <a:r>
              <a:rPr lang="fr-CA" b="1" dirty="0" smtClean="0">
                <a:sym typeface="Wingdings" panose="05000000000000000000" pitchFamily="2" charset="2"/>
              </a:rPr>
              <a:t>, etc.</a:t>
            </a:r>
            <a:endParaRPr lang="fr-CA" dirty="0" smtClean="0"/>
          </a:p>
          <a:p>
            <a:r>
              <a:rPr lang="fr-CA" dirty="0" smtClean="0"/>
              <a:t>Lots of French </a:t>
            </a:r>
            <a:r>
              <a:rPr lang="fr-CA" dirty="0" err="1" smtClean="0"/>
              <a:t>Canadians</a:t>
            </a:r>
            <a:r>
              <a:rPr lang="fr-CA" dirty="0" smtClean="0"/>
              <a:t> </a:t>
            </a:r>
            <a:r>
              <a:rPr lang="fr-CA" dirty="0" err="1" smtClean="0"/>
              <a:t>left</a:t>
            </a:r>
            <a:r>
              <a:rPr lang="fr-CA" dirty="0" smtClean="0"/>
              <a:t> </a:t>
            </a:r>
            <a:r>
              <a:rPr lang="fr-CA" dirty="0" err="1" smtClean="0"/>
              <a:t>Quebec</a:t>
            </a:r>
            <a:r>
              <a:rPr lang="fr-CA" dirty="0" smtClean="0"/>
              <a:t> </a:t>
            </a:r>
            <a:r>
              <a:rPr lang="fr-CA" dirty="0" err="1" smtClean="0"/>
              <a:t>between</a:t>
            </a:r>
            <a:r>
              <a:rPr lang="fr-CA" dirty="0" smtClean="0"/>
              <a:t> 1870-1890 for the United States (New </a:t>
            </a:r>
            <a:r>
              <a:rPr lang="fr-CA" dirty="0" err="1" smtClean="0"/>
              <a:t>England</a:t>
            </a:r>
            <a:r>
              <a:rPr lang="fr-CA" dirty="0" smtClean="0">
                <a:sym typeface="Wingdings" pitchFamily="2" charset="2"/>
              </a:rPr>
              <a:t> Maine/</a:t>
            </a:r>
            <a:r>
              <a:rPr lang="en-CA" dirty="0" smtClean="0"/>
              <a:t>Massachusetts/ New Hampshire)</a:t>
            </a:r>
            <a:endParaRPr lang="fr-CA" dirty="0" smtClean="0"/>
          </a:p>
          <a:p>
            <a:r>
              <a:rPr lang="fr-CA" dirty="0" err="1" smtClean="0">
                <a:solidFill>
                  <a:srgbClr val="FFFF00"/>
                </a:solidFill>
              </a:rPr>
              <a:t>Why</a:t>
            </a:r>
            <a:r>
              <a:rPr lang="fr-CA" dirty="0" smtClean="0">
                <a:solidFill>
                  <a:srgbClr val="FFFF00"/>
                </a:solidFill>
              </a:rPr>
              <a:t>?</a:t>
            </a:r>
          </a:p>
          <a:p>
            <a:r>
              <a:rPr lang="fr-CA" dirty="0" err="1" smtClean="0"/>
              <a:t>Lack</a:t>
            </a:r>
            <a:r>
              <a:rPr lang="fr-CA" dirty="0" smtClean="0"/>
              <a:t> of </a:t>
            </a:r>
            <a:r>
              <a:rPr lang="fr-CA" dirty="0" err="1" smtClean="0"/>
              <a:t>work</a:t>
            </a:r>
            <a:r>
              <a:rPr lang="fr-CA" dirty="0" smtClean="0"/>
              <a:t> </a:t>
            </a: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on </a:t>
            </a:r>
            <a:r>
              <a:rPr lang="fr-CA" dirty="0" err="1" smtClean="0"/>
              <a:t>farms</a:t>
            </a:r>
            <a:r>
              <a:rPr lang="fr-CA" dirty="0" smtClean="0"/>
              <a:t> </a:t>
            </a:r>
            <a:r>
              <a:rPr lang="fr-CA" dirty="0" err="1" smtClean="0"/>
              <a:t>especially</a:t>
            </a:r>
            <a:r>
              <a:rPr lang="fr-CA" dirty="0" smtClean="0"/>
              <a:t> / </a:t>
            </a:r>
            <a:r>
              <a:rPr lang="fr-CA" dirty="0" err="1" smtClean="0"/>
              <a:t>lack</a:t>
            </a:r>
            <a:r>
              <a:rPr lang="fr-CA" dirty="0" smtClean="0"/>
              <a:t> of fertile </a:t>
            </a:r>
            <a:r>
              <a:rPr lang="fr-CA" dirty="0" err="1" smtClean="0"/>
              <a:t>soil</a:t>
            </a:r>
            <a:r>
              <a:rPr lang="fr-CA" dirty="0" smtClean="0"/>
              <a:t> and land </a:t>
            </a: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err="1" smtClean="0">
                <a:sym typeface="Wingdings" panose="05000000000000000000" pitchFamily="2" charset="2"/>
              </a:rPr>
              <a:t>can’t</a:t>
            </a:r>
            <a:r>
              <a:rPr lang="fr-CA" dirty="0" smtClean="0">
                <a:sym typeface="Wingdings" panose="05000000000000000000" pitchFamily="2" charset="2"/>
              </a:rPr>
              <a:t> </a:t>
            </a:r>
            <a:r>
              <a:rPr lang="fr-CA" dirty="0" err="1" smtClean="0">
                <a:sym typeface="Wingdings" panose="05000000000000000000" pitchFamily="2" charset="2"/>
              </a:rPr>
              <a:t>make</a:t>
            </a:r>
            <a:r>
              <a:rPr lang="fr-CA" dirty="0" smtClean="0">
                <a:sym typeface="Wingdings" panose="05000000000000000000" pitchFamily="2" charset="2"/>
              </a:rPr>
              <a:t> a profit</a:t>
            </a:r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13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198903"/>
              </p:ext>
            </p:extLst>
          </p:nvPr>
        </p:nvGraphicFramePr>
        <p:xfrm>
          <a:off x="107504" y="1"/>
          <a:ext cx="9036496" cy="674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349429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/>
                        <a:t>Population </a:t>
                      </a:r>
                      <a:r>
                        <a:rPr lang="fr-FR" sz="4000" dirty="0" err="1" smtClean="0"/>
                        <a:t>leaving</a:t>
                      </a:r>
                      <a:r>
                        <a:rPr lang="fr-FR" sz="4000" dirty="0" smtClean="0"/>
                        <a:t> Québec: 1871-1930</a:t>
                      </a:r>
                      <a:endParaRPr lang="en-CA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01053">
                <a:tc>
                  <a:txBody>
                    <a:bodyPr/>
                    <a:lstStyle/>
                    <a:p>
                      <a:pPr algn="ctr"/>
                      <a:r>
                        <a:rPr lang="fr-CA" sz="3600" u="sng" noProof="0" dirty="0" err="1" smtClean="0"/>
                        <a:t>Number</a:t>
                      </a:r>
                      <a:r>
                        <a:rPr lang="fr-CA" sz="3600" u="sng" noProof="0" dirty="0" smtClean="0"/>
                        <a:t> of people</a:t>
                      </a:r>
                      <a:endParaRPr lang="fr-CA" sz="3600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u="sng" dirty="0" smtClean="0"/>
                        <a:t>Destination</a:t>
                      </a:r>
                      <a:endParaRPr lang="en-CA" sz="3600" u="sng" dirty="0"/>
                    </a:p>
                  </a:txBody>
                  <a:tcPr/>
                </a:tc>
              </a:tr>
              <a:tr h="1201053"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930, 000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5400" noProof="0" dirty="0" smtClean="0"/>
                        <a:t>United States</a:t>
                      </a:r>
                      <a:endParaRPr lang="fr-CA" sz="5400" noProof="0" dirty="0"/>
                    </a:p>
                  </a:txBody>
                  <a:tcPr/>
                </a:tc>
              </a:tr>
              <a:tr h="1201053"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70, 000-80,000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Ontario</a:t>
                      </a:r>
                      <a:endParaRPr lang="en-CA" sz="5400" dirty="0"/>
                    </a:p>
                  </a:txBody>
                  <a:tcPr/>
                </a:tc>
              </a:tr>
              <a:tr h="1788778"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25, 000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Western Canada</a:t>
                      </a:r>
                      <a:endParaRPr lang="en-CA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provinces and </a:t>
            </a:r>
            <a:r>
              <a:rPr lang="fr-FR" dirty="0" err="1" smtClean="0"/>
              <a:t>territories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72608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1870</a:t>
            </a:r>
            <a:r>
              <a:rPr lang="en-CA" dirty="0" smtClean="0"/>
              <a:t>: Manitoba is created… Much smaller than it is now</a:t>
            </a:r>
            <a:endParaRPr lang="en-CA" b="1" u="sng" dirty="0" smtClean="0">
              <a:solidFill>
                <a:srgbClr val="FFFF00"/>
              </a:solidFill>
            </a:endParaRPr>
          </a:p>
          <a:p>
            <a:r>
              <a:rPr lang="en-CA" b="1" u="sng" dirty="0" smtClean="0"/>
              <a:t>1871</a:t>
            </a:r>
            <a:r>
              <a:rPr lang="en-CA" dirty="0" smtClean="0"/>
              <a:t>: </a:t>
            </a:r>
            <a:r>
              <a:rPr lang="fr-FR" dirty="0" smtClean="0"/>
              <a:t>British Columbia joins Canada </a:t>
            </a:r>
            <a:r>
              <a:rPr lang="fr-FR" dirty="0" err="1" smtClean="0"/>
              <a:t>under</a:t>
            </a:r>
            <a:r>
              <a:rPr lang="fr-FR" dirty="0" smtClean="0"/>
              <a:t> the promise of a </a:t>
            </a:r>
            <a:r>
              <a:rPr lang="fr-FR" dirty="0" err="1" smtClean="0"/>
              <a:t>railway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connects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the </a:t>
            </a:r>
            <a:r>
              <a:rPr lang="fr-FR" dirty="0" err="1" smtClean="0"/>
              <a:t>Eastern</a:t>
            </a:r>
            <a:r>
              <a:rPr lang="fr-FR" dirty="0" smtClean="0"/>
              <a:t> parts of the country</a:t>
            </a:r>
          </a:p>
          <a:p>
            <a:r>
              <a:rPr lang="en-CA" b="1" u="sng" dirty="0" smtClean="0"/>
              <a:t>1873</a:t>
            </a:r>
            <a:r>
              <a:rPr lang="en-CA" dirty="0" smtClean="0"/>
              <a:t>: </a:t>
            </a:r>
            <a:r>
              <a:rPr lang="fr-FR" dirty="0" smtClean="0"/>
              <a:t>PEI joins Canada</a:t>
            </a:r>
          </a:p>
          <a:p>
            <a:pPr>
              <a:buNone/>
            </a:pPr>
            <a:r>
              <a:rPr lang="fr-FR" dirty="0" smtClean="0"/>
              <a:t>***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expansion, an American « invasion » </a:t>
            </a:r>
            <a:r>
              <a:rPr lang="fr-FR" dirty="0" err="1" smtClean="0"/>
              <a:t>is</a:t>
            </a:r>
            <a:r>
              <a:rPr lang="fr-FR" dirty="0" smtClean="0"/>
              <a:t> no more</a:t>
            </a:r>
          </a:p>
          <a:p>
            <a:pPr>
              <a:buNone/>
            </a:pPr>
            <a:endParaRPr lang="fr-FR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0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76692" cy="6221823"/>
          </a:xfrm>
        </p:spPr>
      </p:pic>
    </p:spTree>
    <p:extLst>
      <p:ext uri="{BB962C8B-B14F-4D97-AF65-F5344CB8AC3E}">
        <p14:creationId xmlns:p14="http://schemas.microsoft.com/office/powerpoint/2010/main" val="743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61754" cy="5112568"/>
          </a:xfrm>
        </p:spPr>
      </p:pic>
      <p:sp>
        <p:nvSpPr>
          <p:cNvPr id="2" name="TextBox 1"/>
          <p:cNvSpPr txBox="1"/>
          <p:nvPr/>
        </p:nvSpPr>
        <p:spPr>
          <a:xfrm>
            <a:off x="1585658" y="5517232"/>
            <a:ext cx="637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Farmer from Quebec leaving for the United states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191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A" sz="3400" dirty="0"/>
              <a:t>Population of Québec &amp; </a:t>
            </a:r>
            <a:r>
              <a:rPr lang="en-CA" sz="3400" dirty="0"/>
              <a:t>emigration</a:t>
            </a:r>
            <a:r>
              <a:rPr lang="fr-CA" sz="3400" dirty="0">
                <a:sym typeface="Wingdings" pitchFamily="2" charset="2"/>
              </a:rPr>
              <a:t>1871-1901</a:t>
            </a:r>
            <a:endParaRPr lang="en-CA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Lots of French </a:t>
            </a:r>
            <a:r>
              <a:rPr lang="fr-CA" dirty="0" err="1" smtClean="0"/>
              <a:t>Canadians</a:t>
            </a:r>
            <a:r>
              <a:rPr lang="fr-CA" dirty="0" smtClean="0"/>
              <a:t> </a:t>
            </a:r>
            <a:r>
              <a:rPr lang="fr-CA" dirty="0" err="1" smtClean="0"/>
              <a:t>ended</a:t>
            </a:r>
            <a:r>
              <a:rPr lang="fr-CA" dirty="0" smtClean="0"/>
              <a:t> up </a:t>
            </a:r>
            <a:r>
              <a:rPr lang="fr-CA" dirty="0" err="1" smtClean="0"/>
              <a:t>working</a:t>
            </a:r>
            <a:r>
              <a:rPr lang="fr-CA" dirty="0" smtClean="0"/>
              <a:t> in </a:t>
            </a:r>
            <a:r>
              <a:rPr lang="fr-CA" dirty="0" err="1" smtClean="0"/>
              <a:t>factories</a:t>
            </a:r>
            <a:r>
              <a:rPr lang="fr-CA" dirty="0" smtClean="0"/>
              <a:t> in the United States</a:t>
            </a:r>
          </a:p>
          <a:p>
            <a:r>
              <a:rPr lang="fr-CA" dirty="0" smtClean="0"/>
              <a:t>Lots of people living in the New </a:t>
            </a:r>
            <a:r>
              <a:rPr lang="fr-CA" dirty="0" err="1" smtClean="0"/>
              <a:t>England</a:t>
            </a:r>
            <a:r>
              <a:rPr lang="fr-CA" dirty="0" smtClean="0"/>
              <a:t> </a:t>
            </a:r>
            <a:r>
              <a:rPr lang="fr-CA" dirty="0" err="1" smtClean="0"/>
              <a:t>region</a:t>
            </a:r>
            <a:r>
              <a:rPr lang="fr-CA" dirty="0" smtClean="0"/>
              <a:t> </a:t>
            </a:r>
            <a:r>
              <a:rPr lang="fr-CA" dirty="0" err="1" smtClean="0"/>
              <a:t>now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trace </a:t>
            </a: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ancestors</a:t>
            </a:r>
            <a:r>
              <a:rPr lang="fr-CA" dirty="0" smtClean="0"/>
              <a:t> to immigrants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Quebec</a:t>
            </a:r>
            <a:endParaRPr lang="fr-CA" dirty="0"/>
          </a:p>
        </p:txBody>
      </p:sp>
      <p:pic>
        <p:nvPicPr>
          <p:cNvPr id="10" name="Picture 20" descr="1_1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844824"/>
            <a:ext cx="4029317" cy="280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3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CA" sz="3400" dirty="0"/>
              <a:t>Population of Québec &amp; </a:t>
            </a:r>
            <a:r>
              <a:rPr lang="en-CA" sz="3400" dirty="0"/>
              <a:t>emigration</a:t>
            </a:r>
            <a:r>
              <a:rPr lang="fr-CA" sz="3400" dirty="0">
                <a:sym typeface="Wingdings" pitchFamily="2" charset="2"/>
              </a:rPr>
              <a:t>1871-1901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 lnSpcReduction="10000"/>
          </a:bodyPr>
          <a:lstStyle/>
          <a:p>
            <a:r>
              <a:rPr lang="fr-CA" dirty="0" err="1" smtClean="0"/>
              <a:t>Soulutions</a:t>
            </a:r>
            <a:r>
              <a:rPr lang="fr-CA" dirty="0" smtClean="0"/>
              <a:t> to stop </a:t>
            </a:r>
            <a:r>
              <a:rPr lang="fr-CA" dirty="0" err="1" smtClean="0"/>
              <a:t>emmigration</a:t>
            </a:r>
            <a:r>
              <a:rPr lang="fr-CA" dirty="0" smtClean="0"/>
              <a:t>?</a:t>
            </a:r>
          </a:p>
          <a:p>
            <a:r>
              <a:rPr lang="fr-CA" b="1" u="sng" dirty="0" err="1" smtClean="0"/>
              <a:t>Colonization</a:t>
            </a:r>
            <a:r>
              <a:rPr lang="fr-CA" dirty="0" smtClean="0"/>
              <a:t> in the </a:t>
            </a:r>
            <a:r>
              <a:rPr lang="fr-CA" dirty="0" err="1" smtClean="0"/>
              <a:t>late</a:t>
            </a:r>
            <a:r>
              <a:rPr lang="fr-CA" dirty="0" smtClean="0"/>
              <a:t> 1800s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err="1" smtClean="0">
                <a:sym typeface="Wingdings" pitchFamily="2" charset="2"/>
              </a:rPr>
              <a:t>develop</a:t>
            </a:r>
            <a:r>
              <a:rPr lang="fr-CA" dirty="0" smtClean="0">
                <a:sym typeface="Wingdings" pitchFamily="2" charset="2"/>
              </a:rPr>
              <a:t> new ares </a:t>
            </a:r>
            <a:r>
              <a:rPr lang="fr-CA" dirty="0" err="1" smtClean="0">
                <a:sym typeface="Wingdings" pitchFamily="2" charset="2"/>
              </a:rPr>
              <a:t>where</a:t>
            </a:r>
            <a:r>
              <a:rPr lang="fr-CA" dirty="0" smtClean="0">
                <a:sym typeface="Wingdings" pitchFamily="2" charset="2"/>
              </a:rPr>
              <a:t> people an practice agriculture.</a:t>
            </a:r>
          </a:p>
          <a:p>
            <a:r>
              <a:rPr lang="fr-CA" b="1" u="sng" dirty="0" smtClean="0">
                <a:sym typeface="Wingdings" pitchFamily="2" charset="2"/>
              </a:rPr>
              <a:t>Groups </a:t>
            </a:r>
            <a:r>
              <a:rPr lang="fr-CA" b="1" u="sng" dirty="0" err="1" smtClean="0">
                <a:sym typeface="Wingdings" pitchFamily="2" charset="2"/>
              </a:rPr>
              <a:t>promoting</a:t>
            </a:r>
            <a:r>
              <a:rPr lang="fr-CA" b="1" u="sng" dirty="0" smtClean="0">
                <a:sym typeface="Wingdings" pitchFamily="2" charset="2"/>
              </a:rPr>
              <a:t> </a:t>
            </a:r>
            <a:r>
              <a:rPr lang="fr-CA" b="1" u="sng" dirty="0" err="1" smtClean="0">
                <a:sym typeface="Wingdings" pitchFamily="2" charset="2"/>
              </a:rPr>
              <a:t>this</a:t>
            </a:r>
            <a:r>
              <a:rPr lang="fr-CA" dirty="0" smtClean="0">
                <a:sym typeface="Wingdings" pitchFamily="2" charset="2"/>
              </a:rPr>
              <a:t>  </a:t>
            </a:r>
            <a:r>
              <a:rPr lang="fr-CA" dirty="0" err="1" smtClean="0">
                <a:sym typeface="Wingdings" pitchFamily="2" charset="2"/>
              </a:rPr>
              <a:t>Catholic</a:t>
            </a:r>
            <a:r>
              <a:rPr lang="fr-CA" dirty="0" smtClean="0">
                <a:sym typeface="Wingdings" pitchFamily="2" charset="2"/>
              </a:rPr>
              <a:t> Church / </a:t>
            </a:r>
            <a:r>
              <a:rPr lang="fr-CA" dirty="0" err="1" smtClean="0">
                <a:sym typeface="Wingdings" pitchFamily="2" charset="2"/>
              </a:rPr>
              <a:t>Government</a:t>
            </a:r>
            <a:r>
              <a:rPr lang="fr-CA" dirty="0" smtClean="0">
                <a:sym typeface="Wingdings" pitchFamily="2" charset="2"/>
              </a:rPr>
              <a:t> of Québec</a:t>
            </a:r>
          </a:p>
          <a:p>
            <a:r>
              <a:rPr lang="fr-CA" dirty="0" err="1" smtClean="0">
                <a:sym typeface="Wingdings" pitchFamily="2" charset="2"/>
              </a:rPr>
              <a:t>Catholic</a:t>
            </a: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church</a:t>
            </a: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thought</a:t>
            </a:r>
            <a:r>
              <a:rPr lang="fr-CA" dirty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that</a:t>
            </a:r>
            <a:r>
              <a:rPr lang="fr-CA" dirty="0" smtClean="0">
                <a:sym typeface="Wingdings" pitchFamily="2" charset="2"/>
              </a:rPr>
              <a:t> the people </a:t>
            </a:r>
            <a:r>
              <a:rPr lang="fr-CA" dirty="0" err="1" smtClean="0">
                <a:sym typeface="Wingdings" pitchFamily="2" charset="2"/>
              </a:rPr>
              <a:t>needed</a:t>
            </a:r>
            <a:r>
              <a:rPr lang="fr-CA" dirty="0" smtClean="0">
                <a:sym typeface="Wingdings" pitchFamily="2" charset="2"/>
              </a:rPr>
              <a:t> to « </a:t>
            </a:r>
            <a:r>
              <a:rPr lang="fr-CA" dirty="0" err="1" smtClean="0">
                <a:sym typeface="Wingdings" pitchFamily="2" charset="2"/>
              </a:rPr>
              <a:t>be</a:t>
            </a:r>
            <a:r>
              <a:rPr lang="fr-CA" dirty="0" smtClean="0">
                <a:sym typeface="Wingdings" pitchFamily="2" charset="2"/>
              </a:rPr>
              <a:t> close to th </a:t>
            </a:r>
            <a:r>
              <a:rPr lang="fr-CA" dirty="0" err="1" smtClean="0">
                <a:sym typeface="Wingdings" pitchFamily="2" charset="2"/>
              </a:rPr>
              <a:t>earth</a:t>
            </a:r>
            <a:r>
              <a:rPr lang="fr-CA" dirty="0" smtClean="0">
                <a:sym typeface="Wingdings" pitchFamily="2" charset="2"/>
              </a:rPr>
              <a:t> and nature » (</a:t>
            </a:r>
            <a:r>
              <a:rPr lang="fr-CA" b="1" u="sng" dirty="0" err="1" smtClean="0">
                <a:sym typeface="Wingdings" pitchFamily="2" charset="2"/>
              </a:rPr>
              <a:t>agriculturalism</a:t>
            </a:r>
            <a:r>
              <a:rPr lang="fr-CA" dirty="0" smtClean="0">
                <a:sym typeface="Wingdings" pitchFamily="2" charset="2"/>
              </a:rPr>
              <a:t>)</a:t>
            </a:r>
          </a:p>
          <a:p>
            <a:r>
              <a:rPr lang="fr-CA" dirty="0" smtClean="0">
                <a:sym typeface="Wingdings" pitchFamily="2" charset="2"/>
              </a:rPr>
              <a:t> </a:t>
            </a:r>
            <a:r>
              <a:rPr lang="fr-CA" b="1" u="sng" dirty="0" smtClean="0">
                <a:sym typeface="Wingdings" pitchFamily="2" charset="2"/>
              </a:rPr>
              <a:t>5 </a:t>
            </a:r>
            <a:r>
              <a:rPr lang="fr-CA" b="1" u="sng" dirty="0" err="1" smtClean="0">
                <a:sym typeface="Wingdings" pitchFamily="2" charset="2"/>
              </a:rPr>
              <a:t>developed</a:t>
            </a:r>
            <a:r>
              <a:rPr lang="fr-CA" b="1" u="sng" dirty="0" smtClean="0">
                <a:sym typeface="Wingdings" pitchFamily="2" charset="2"/>
              </a:rPr>
              <a:t> </a:t>
            </a:r>
            <a:r>
              <a:rPr lang="fr-CA" b="1" u="sng" dirty="0" err="1" smtClean="0">
                <a:sym typeface="Wingdings" pitchFamily="2" charset="2"/>
              </a:rPr>
              <a:t>regions</a:t>
            </a:r>
            <a:r>
              <a:rPr lang="fr-CA" b="1" u="sng" dirty="0" smtClean="0">
                <a:sym typeface="Wingdings" pitchFamily="2" charset="2"/>
              </a:rPr>
              <a:t>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err="1" smtClean="0">
                <a:sym typeface="Wingdings" pitchFamily="2" charset="2"/>
              </a:rPr>
              <a:t>Laurentians</a:t>
            </a:r>
            <a:r>
              <a:rPr lang="fr-CA" dirty="0" smtClean="0">
                <a:sym typeface="Wingdings" pitchFamily="2" charset="2"/>
              </a:rPr>
              <a:t>, Témiscamingue/Outaouais, Lac St. Jean, Mauricie/ Bas St. Laurent &amp; Gaspésie </a:t>
            </a:r>
            <a:endParaRPr lang="fr-CA" dirty="0">
              <a:sym typeface="Wingdings" pitchFamily="2" charset="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62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4" cy="6833700"/>
          </a:xfrm>
        </p:spPr>
      </p:pic>
      <p:sp>
        <p:nvSpPr>
          <p:cNvPr id="5" name="Freeform 4"/>
          <p:cNvSpPr/>
          <p:nvPr/>
        </p:nvSpPr>
        <p:spPr>
          <a:xfrm>
            <a:off x="4729935" y="5601111"/>
            <a:ext cx="325021" cy="423930"/>
          </a:xfrm>
          <a:custGeom>
            <a:avLst/>
            <a:gdLst>
              <a:gd name="connsiteX0" fmla="*/ 224183 w 325021"/>
              <a:gd name="connsiteY0" fmla="*/ 387928 h 423930"/>
              <a:gd name="connsiteX1" fmla="*/ 154910 w 325021"/>
              <a:gd name="connsiteY1" fmla="*/ 332509 h 423930"/>
              <a:gd name="connsiteX2" fmla="*/ 113347 w 325021"/>
              <a:gd name="connsiteY2" fmla="*/ 304800 h 423930"/>
              <a:gd name="connsiteX3" fmla="*/ 30219 w 325021"/>
              <a:gd name="connsiteY3" fmla="*/ 235528 h 423930"/>
              <a:gd name="connsiteX4" fmla="*/ 30219 w 325021"/>
              <a:gd name="connsiteY4" fmla="*/ 55418 h 423930"/>
              <a:gd name="connsiteX5" fmla="*/ 182619 w 325021"/>
              <a:gd name="connsiteY5" fmla="*/ 13855 h 423930"/>
              <a:gd name="connsiteX6" fmla="*/ 224183 w 325021"/>
              <a:gd name="connsiteY6" fmla="*/ 0 h 423930"/>
              <a:gd name="connsiteX7" fmla="*/ 251892 w 325021"/>
              <a:gd name="connsiteY7" fmla="*/ 41564 h 423930"/>
              <a:gd name="connsiteX8" fmla="*/ 265747 w 325021"/>
              <a:gd name="connsiteY8" fmla="*/ 83128 h 423930"/>
              <a:gd name="connsiteX9" fmla="*/ 293456 w 325021"/>
              <a:gd name="connsiteY9" fmla="*/ 180109 h 423930"/>
              <a:gd name="connsiteX10" fmla="*/ 321165 w 325021"/>
              <a:gd name="connsiteY10" fmla="*/ 221673 h 423930"/>
              <a:gd name="connsiteX11" fmla="*/ 307310 w 325021"/>
              <a:gd name="connsiteY11" fmla="*/ 415637 h 423930"/>
              <a:gd name="connsiteX12" fmla="*/ 224183 w 325021"/>
              <a:gd name="connsiteY12" fmla="*/ 387928 h 4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021" h="423930">
                <a:moveTo>
                  <a:pt x="224183" y="387928"/>
                </a:moveTo>
                <a:cubicBezTo>
                  <a:pt x="198783" y="374073"/>
                  <a:pt x="178567" y="350252"/>
                  <a:pt x="154910" y="332509"/>
                </a:cubicBezTo>
                <a:cubicBezTo>
                  <a:pt x="141589" y="322518"/>
                  <a:pt x="126139" y="315460"/>
                  <a:pt x="113347" y="304800"/>
                </a:cubicBezTo>
                <a:cubicBezTo>
                  <a:pt x="6677" y="215909"/>
                  <a:pt x="133409" y="304321"/>
                  <a:pt x="30219" y="235528"/>
                </a:cubicBezTo>
                <a:cubicBezTo>
                  <a:pt x="9752" y="174125"/>
                  <a:pt x="-26088" y="118763"/>
                  <a:pt x="30219" y="55418"/>
                </a:cubicBezTo>
                <a:cubicBezTo>
                  <a:pt x="47204" y="36310"/>
                  <a:pt x="156042" y="20499"/>
                  <a:pt x="182619" y="13855"/>
                </a:cubicBezTo>
                <a:cubicBezTo>
                  <a:pt x="196787" y="10313"/>
                  <a:pt x="210328" y="4618"/>
                  <a:pt x="224183" y="0"/>
                </a:cubicBezTo>
                <a:cubicBezTo>
                  <a:pt x="233419" y="13855"/>
                  <a:pt x="244445" y="26671"/>
                  <a:pt x="251892" y="41564"/>
                </a:cubicBezTo>
                <a:cubicBezTo>
                  <a:pt x="258423" y="54626"/>
                  <a:pt x="261735" y="69086"/>
                  <a:pt x="265747" y="83128"/>
                </a:cubicBezTo>
                <a:cubicBezTo>
                  <a:pt x="271668" y="103851"/>
                  <a:pt x="282380" y="157958"/>
                  <a:pt x="293456" y="180109"/>
                </a:cubicBezTo>
                <a:cubicBezTo>
                  <a:pt x="300903" y="195002"/>
                  <a:pt x="311929" y="207818"/>
                  <a:pt x="321165" y="221673"/>
                </a:cubicBezTo>
                <a:cubicBezTo>
                  <a:pt x="316547" y="286328"/>
                  <a:pt x="339971" y="359647"/>
                  <a:pt x="307310" y="415637"/>
                </a:cubicBezTo>
                <a:cubicBezTo>
                  <a:pt x="292593" y="440866"/>
                  <a:pt x="249583" y="401783"/>
                  <a:pt x="224183" y="38792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Freeform 5"/>
          <p:cNvSpPr/>
          <p:nvPr/>
        </p:nvSpPr>
        <p:spPr>
          <a:xfrm>
            <a:off x="3953633" y="5910448"/>
            <a:ext cx="776302" cy="332509"/>
          </a:xfrm>
          <a:custGeom>
            <a:avLst/>
            <a:gdLst>
              <a:gd name="connsiteX0" fmla="*/ 0 w 776302"/>
              <a:gd name="connsiteY0" fmla="*/ 83127 h 332509"/>
              <a:gd name="connsiteX1" fmla="*/ 152400 w 776302"/>
              <a:gd name="connsiteY1" fmla="*/ 13854 h 332509"/>
              <a:gd name="connsiteX2" fmla="*/ 193964 w 776302"/>
              <a:gd name="connsiteY2" fmla="*/ 0 h 332509"/>
              <a:gd name="connsiteX3" fmla="*/ 415637 w 776302"/>
              <a:gd name="connsiteY3" fmla="*/ 13854 h 332509"/>
              <a:gd name="connsiteX4" fmla="*/ 443346 w 776302"/>
              <a:gd name="connsiteY4" fmla="*/ 41564 h 332509"/>
              <a:gd name="connsiteX5" fmla="*/ 526473 w 776302"/>
              <a:gd name="connsiteY5" fmla="*/ 96982 h 332509"/>
              <a:gd name="connsiteX6" fmla="*/ 706582 w 776302"/>
              <a:gd name="connsiteY6" fmla="*/ 138545 h 332509"/>
              <a:gd name="connsiteX7" fmla="*/ 762000 w 776302"/>
              <a:gd name="connsiteY7" fmla="*/ 263236 h 332509"/>
              <a:gd name="connsiteX8" fmla="*/ 734291 w 776302"/>
              <a:gd name="connsiteY8" fmla="*/ 290945 h 332509"/>
              <a:gd name="connsiteX9" fmla="*/ 540328 w 776302"/>
              <a:gd name="connsiteY9" fmla="*/ 304800 h 332509"/>
              <a:gd name="connsiteX10" fmla="*/ 457200 w 776302"/>
              <a:gd name="connsiteY10" fmla="*/ 332509 h 332509"/>
              <a:gd name="connsiteX11" fmla="*/ 415637 w 776302"/>
              <a:gd name="connsiteY11" fmla="*/ 304800 h 332509"/>
              <a:gd name="connsiteX12" fmla="*/ 304800 w 776302"/>
              <a:gd name="connsiteY12" fmla="*/ 290945 h 332509"/>
              <a:gd name="connsiteX13" fmla="*/ 290946 w 776302"/>
              <a:gd name="connsiteY13" fmla="*/ 249382 h 332509"/>
              <a:gd name="connsiteX14" fmla="*/ 207819 w 776302"/>
              <a:gd name="connsiteY14" fmla="*/ 221673 h 332509"/>
              <a:gd name="connsiteX15" fmla="*/ 166255 w 776302"/>
              <a:gd name="connsiteY15" fmla="*/ 193964 h 332509"/>
              <a:gd name="connsiteX16" fmla="*/ 55419 w 776302"/>
              <a:gd name="connsiteY16" fmla="*/ 110836 h 332509"/>
              <a:gd name="connsiteX17" fmla="*/ 0 w 776302"/>
              <a:gd name="connsiteY17" fmla="*/ 83127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6302" h="332509">
                <a:moveTo>
                  <a:pt x="0" y="83127"/>
                </a:moveTo>
                <a:cubicBezTo>
                  <a:pt x="94315" y="26539"/>
                  <a:pt x="43730" y="50077"/>
                  <a:pt x="152400" y="13854"/>
                </a:cubicBezTo>
                <a:lnTo>
                  <a:pt x="193964" y="0"/>
                </a:lnTo>
                <a:cubicBezTo>
                  <a:pt x="267855" y="4618"/>
                  <a:pt x="342609" y="1683"/>
                  <a:pt x="415637" y="13854"/>
                </a:cubicBezTo>
                <a:cubicBezTo>
                  <a:pt x="428522" y="16001"/>
                  <a:pt x="432896" y="33727"/>
                  <a:pt x="443346" y="41564"/>
                </a:cubicBezTo>
                <a:cubicBezTo>
                  <a:pt x="469988" y="61545"/>
                  <a:pt x="494880" y="86451"/>
                  <a:pt x="526473" y="96982"/>
                </a:cubicBezTo>
                <a:cubicBezTo>
                  <a:pt x="640580" y="135018"/>
                  <a:pt x="580686" y="120561"/>
                  <a:pt x="706582" y="138545"/>
                </a:cubicBezTo>
                <a:cubicBezTo>
                  <a:pt x="750493" y="204412"/>
                  <a:pt x="729025" y="164312"/>
                  <a:pt x="762000" y="263236"/>
                </a:cubicBezTo>
                <a:cubicBezTo>
                  <a:pt x="780473" y="318655"/>
                  <a:pt x="789710" y="309418"/>
                  <a:pt x="734291" y="290945"/>
                </a:cubicBezTo>
                <a:cubicBezTo>
                  <a:pt x="669637" y="295563"/>
                  <a:pt x="604430" y="295185"/>
                  <a:pt x="540328" y="304800"/>
                </a:cubicBezTo>
                <a:cubicBezTo>
                  <a:pt x="511443" y="309133"/>
                  <a:pt x="457200" y="332509"/>
                  <a:pt x="457200" y="332509"/>
                </a:cubicBezTo>
                <a:cubicBezTo>
                  <a:pt x="443346" y="323273"/>
                  <a:pt x="431701" y="309181"/>
                  <a:pt x="415637" y="304800"/>
                </a:cubicBezTo>
                <a:cubicBezTo>
                  <a:pt x="379716" y="295003"/>
                  <a:pt x="338824" y="306067"/>
                  <a:pt x="304800" y="290945"/>
                </a:cubicBezTo>
                <a:cubicBezTo>
                  <a:pt x="291455" y="285014"/>
                  <a:pt x="302830" y="257870"/>
                  <a:pt x="290946" y="249382"/>
                </a:cubicBezTo>
                <a:cubicBezTo>
                  <a:pt x="267179" y="232405"/>
                  <a:pt x="207819" y="221673"/>
                  <a:pt x="207819" y="221673"/>
                </a:cubicBezTo>
                <a:cubicBezTo>
                  <a:pt x="193964" y="212437"/>
                  <a:pt x="179257" y="204366"/>
                  <a:pt x="166255" y="193964"/>
                </a:cubicBezTo>
                <a:cubicBezTo>
                  <a:pt x="119364" y="156451"/>
                  <a:pt x="138284" y="138456"/>
                  <a:pt x="55419" y="110836"/>
                </a:cubicBezTo>
                <a:cubicBezTo>
                  <a:pt x="7659" y="94917"/>
                  <a:pt x="24182" y="107309"/>
                  <a:pt x="0" y="83127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Freeform 6"/>
          <p:cNvSpPr/>
          <p:nvPr/>
        </p:nvSpPr>
        <p:spPr>
          <a:xfrm>
            <a:off x="3954136" y="5818909"/>
            <a:ext cx="834926" cy="543296"/>
          </a:xfrm>
          <a:custGeom>
            <a:avLst/>
            <a:gdLst>
              <a:gd name="connsiteX0" fmla="*/ 1436 w 834926"/>
              <a:gd name="connsiteY0" fmla="*/ 152400 h 543296"/>
              <a:gd name="connsiteX1" fmla="*/ 56854 w 834926"/>
              <a:gd name="connsiteY1" fmla="*/ 13855 h 543296"/>
              <a:gd name="connsiteX2" fmla="*/ 98417 w 834926"/>
              <a:gd name="connsiteY2" fmla="*/ 0 h 543296"/>
              <a:gd name="connsiteX3" fmla="*/ 347799 w 834926"/>
              <a:gd name="connsiteY3" fmla="*/ 13855 h 543296"/>
              <a:gd name="connsiteX4" fmla="*/ 430927 w 834926"/>
              <a:gd name="connsiteY4" fmla="*/ 55418 h 543296"/>
              <a:gd name="connsiteX5" fmla="*/ 486345 w 834926"/>
              <a:gd name="connsiteY5" fmla="*/ 96982 h 543296"/>
              <a:gd name="connsiteX6" fmla="*/ 527908 w 834926"/>
              <a:gd name="connsiteY6" fmla="*/ 138546 h 543296"/>
              <a:gd name="connsiteX7" fmla="*/ 569472 w 834926"/>
              <a:gd name="connsiteY7" fmla="*/ 152400 h 543296"/>
              <a:gd name="connsiteX8" fmla="*/ 624890 w 834926"/>
              <a:gd name="connsiteY8" fmla="*/ 193964 h 543296"/>
              <a:gd name="connsiteX9" fmla="*/ 666454 w 834926"/>
              <a:gd name="connsiteY9" fmla="*/ 235527 h 543296"/>
              <a:gd name="connsiteX10" fmla="*/ 721872 w 834926"/>
              <a:gd name="connsiteY10" fmla="*/ 249382 h 543296"/>
              <a:gd name="connsiteX11" fmla="*/ 763436 w 834926"/>
              <a:gd name="connsiteY11" fmla="*/ 290946 h 543296"/>
              <a:gd name="connsiteX12" fmla="*/ 791145 w 834926"/>
              <a:gd name="connsiteY12" fmla="*/ 374073 h 543296"/>
              <a:gd name="connsiteX13" fmla="*/ 818854 w 834926"/>
              <a:gd name="connsiteY13" fmla="*/ 415636 h 543296"/>
              <a:gd name="connsiteX14" fmla="*/ 818854 w 834926"/>
              <a:gd name="connsiteY14" fmla="*/ 540327 h 543296"/>
              <a:gd name="connsiteX15" fmla="*/ 777290 w 834926"/>
              <a:gd name="connsiteY15" fmla="*/ 526473 h 543296"/>
              <a:gd name="connsiteX16" fmla="*/ 735727 w 834926"/>
              <a:gd name="connsiteY16" fmla="*/ 429491 h 543296"/>
              <a:gd name="connsiteX17" fmla="*/ 708017 w 834926"/>
              <a:gd name="connsiteY17" fmla="*/ 346364 h 543296"/>
              <a:gd name="connsiteX18" fmla="*/ 624890 w 834926"/>
              <a:gd name="connsiteY18" fmla="*/ 290946 h 543296"/>
              <a:gd name="connsiteX19" fmla="*/ 597181 w 834926"/>
              <a:gd name="connsiteY19" fmla="*/ 263236 h 543296"/>
              <a:gd name="connsiteX20" fmla="*/ 541763 w 834926"/>
              <a:gd name="connsiteY20" fmla="*/ 249382 h 543296"/>
              <a:gd name="connsiteX21" fmla="*/ 500199 w 834926"/>
              <a:gd name="connsiteY21" fmla="*/ 221673 h 543296"/>
              <a:gd name="connsiteX22" fmla="*/ 417072 w 834926"/>
              <a:gd name="connsiteY22" fmla="*/ 152400 h 543296"/>
              <a:gd name="connsiteX23" fmla="*/ 56854 w 834926"/>
              <a:gd name="connsiteY23" fmla="*/ 110836 h 543296"/>
              <a:gd name="connsiteX24" fmla="*/ 1436 w 834926"/>
              <a:gd name="connsiteY24" fmla="*/ 152400 h 54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4926" h="543296">
                <a:moveTo>
                  <a:pt x="1436" y="152400"/>
                </a:moveTo>
                <a:cubicBezTo>
                  <a:pt x="1436" y="136237"/>
                  <a:pt x="-14078" y="49321"/>
                  <a:pt x="56854" y="13855"/>
                </a:cubicBezTo>
                <a:cubicBezTo>
                  <a:pt x="69916" y="7324"/>
                  <a:pt x="84563" y="4618"/>
                  <a:pt x="98417" y="0"/>
                </a:cubicBezTo>
                <a:cubicBezTo>
                  <a:pt x="181544" y="4618"/>
                  <a:pt x="264918" y="5962"/>
                  <a:pt x="347799" y="13855"/>
                </a:cubicBezTo>
                <a:cubicBezTo>
                  <a:pt x="379475" y="16872"/>
                  <a:pt x="406497" y="37968"/>
                  <a:pt x="430927" y="55418"/>
                </a:cubicBezTo>
                <a:cubicBezTo>
                  <a:pt x="449717" y="68839"/>
                  <a:pt x="468813" y="81954"/>
                  <a:pt x="486345" y="96982"/>
                </a:cubicBezTo>
                <a:cubicBezTo>
                  <a:pt x="501221" y="109733"/>
                  <a:pt x="511605" y="127678"/>
                  <a:pt x="527908" y="138546"/>
                </a:cubicBezTo>
                <a:cubicBezTo>
                  <a:pt x="540059" y="146647"/>
                  <a:pt x="555617" y="147782"/>
                  <a:pt x="569472" y="152400"/>
                </a:cubicBezTo>
                <a:cubicBezTo>
                  <a:pt x="587945" y="166255"/>
                  <a:pt x="607358" y="178937"/>
                  <a:pt x="624890" y="193964"/>
                </a:cubicBezTo>
                <a:cubicBezTo>
                  <a:pt x="639766" y="206715"/>
                  <a:pt x="649442" y="225806"/>
                  <a:pt x="666454" y="235527"/>
                </a:cubicBezTo>
                <a:cubicBezTo>
                  <a:pt x="682986" y="244974"/>
                  <a:pt x="703399" y="244764"/>
                  <a:pt x="721872" y="249382"/>
                </a:cubicBezTo>
                <a:cubicBezTo>
                  <a:pt x="735727" y="263237"/>
                  <a:pt x="753921" y="273818"/>
                  <a:pt x="763436" y="290946"/>
                </a:cubicBezTo>
                <a:cubicBezTo>
                  <a:pt x="777621" y="316478"/>
                  <a:pt x="774943" y="349771"/>
                  <a:pt x="791145" y="374073"/>
                </a:cubicBezTo>
                <a:lnTo>
                  <a:pt x="818854" y="415636"/>
                </a:lnTo>
                <a:cubicBezTo>
                  <a:pt x="827041" y="448386"/>
                  <a:pt x="850513" y="508668"/>
                  <a:pt x="818854" y="540327"/>
                </a:cubicBezTo>
                <a:cubicBezTo>
                  <a:pt x="808527" y="550654"/>
                  <a:pt x="791145" y="531091"/>
                  <a:pt x="777290" y="526473"/>
                </a:cubicBezTo>
                <a:cubicBezTo>
                  <a:pt x="733328" y="460529"/>
                  <a:pt x="760128" y="510826"/>
                  <a:pt x="735727" y="429491"/>
                </a:cubicBezTo>
                <a:cubicBezTo>
                  <a:pt x="727334" y="401515"/>
                  <a:pt x="732319" y="362566"/>
                  <a:pt x="708017" y="346364"/>
                </a:cubicBezTo>
                <a:cubicBezTo>
                  <a:pt x="680308" y="327891"/>
                  <a:pt x="648438" y="314495"/>
                  <a:pt x="624890" y="290946"/>
                </a:cubicBezTo>
                <a:cubicBezTo>
                  <a:pt x="615654" y="281709"/>
                  <a:pt x="608864" y="269078"/>
                  <a:pt x="597181" y="263236"/>
                </a:cubicBezTo>
                <a:cubicBezTo>
                  <a:pt x="580150" y="254720"/>
                  <a:pt x="560236" y="254000"/>
                  <a:pt x="541763" y="249382"/>
                </a:cubicBezTo>
                <a:cubicBezTo>
                  <a:pt x="527908" y="240146"/>
                  <a:pt x="512991" y="232333"/>
                  <a:pt x="500199" y="221673"/>
                </a:cubicBezTo>
                <a:cubicBezTo>
                  <a:pt x="462908" y="190597"/>
                  <a:pt x="461302" y="172058"/>
                  <a:pt x="417072" y="152400"/>
                </a:cubicBezTo>
                <a:cubicBezTo>
                  <a:pt x="295346" y="98300"/>
                  <a:pt x="207544" y="117115"/>
                  <a:pt x="56854" y="110836"/>
                </a:cubicBezTo>
                <a:cubicBezTo>
                  <a:pt x="38397" y="110067"/>
                  <a:pt x="1436" y="168563"/>
                  <a:pt x="1436" y="15240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5131600" y="4738154"/>
            <a:ext cx="748145" cy="555506"/>
          </a:xfrm>
          <a:custGeom>
            <a:avLst/>
            <a:gdLst>
              <a:gd name="connsiteX0" fmla="*/ 609600 w 748145"/>
              <a:gd name="connsiteY0" fmla="*/ 554182 h 555506"/>
              <a:gd name="connsiteX1" fmla="*/ 360218 w 748145"/>
              <a:gd name="connsiteY1" fmla="*/ 540328 h 555506"/>
              <a:gd name="connsiteX2" fmla="*/ 277090 w 748145"/>
              <a:gd name="connsiteY2" fmla="*/ 512619 h 555506"/>
              <a:gd name="connsiteX3" fmla="*/ 193963 w 748145"/>
              <a:gd name="connsiteY3" fmla="*/ 457200 h 555506"/>
              <a:gd name="connsiteX4" fmla="*/ 69272 w 748145"/>
              <a:gd name="connsiteY4" fmla="*/ 387928 h 555506"/>
              <a:gd name="connsiteX5" fmla="*/ 0 w 748145"/>
              <a:gd name="connsiteY5" fmla="*/ 263237 h 555506"/>
              <a:gd name="connsiteX6" fmla="*/ 13854 w 748145"/>
              <a:gd name="connsiteY6" fmla="*/ 124691 h 555506"/>
              <a:gd name="connsiteX7" fmla="*/ 55418 w 748145"/>
              <a:gd name="connsiteY7" fmla="*/ 83128 h 555506"/>
              <a:gd name="connsiteX8" fmla="*/ 110836 w 748145"/>
              <a:gd name="connsiteY8" fmla="*/ 41564 h 555506"/>
              <a:gd name="connsiteX9" fmla="*/ 152400 w 748145"/>
              <a:gd name="connsiteY9" fmla="*/ 27709 h 555506"/>
              <a:gd name="connsiteX10" fmla="*/ 387927 w 748145"/>
              <a:gd name="connsiteY10" fmla="*/ 0 h 555506"/>
              <a:gd name="connsiteX11" fmla="*/ 609600 w 748145"/>
              <a:gd name="connsiteY11" fmla="*/ 13855 h 555506"/>
              <a:gd name="connsiteX12" fmla="*/ 651163 w 748145"/>
              <a:gd name="connsiteY12" fmla="*/ 41564 h 555506"/>
              <a:gd name="connsiteX13" fmla="*/ 720436 w 748145"/>
              <a:gd name="connsiteY13" fmla="*/ 152400 h 555506"/>
              <a:gd name="connsiteX14" fmla="*/ 748145 w 748145"/>
              <a:gd name="connsiteY14" fmla="*/ 193964 h 555506"/>
              <a:gd name="connsiteX15" fmla="*/ 720436 w 748145"/>
              <a:gd name="connsiteY15" fmla="*/ 443346 h 555506"/>
              <a:gd name="connsiteX16" fmla="*/ 692727 w 748145"/>
              <a:gd name="connsiteY16" fmla="*/ 484909 h 555506"/>
              <a:gd name="connsiteX17" fmla="*/ 665018 w 748145"/>
              <a:gd name="connsiteY17" fmla="*/ 512619 h 555506"/>
              <a:gd name="connsiteX18" fmla="*/ 609600 w 748145"/>
              <a:gd name="connsiteY18" fmla="*/ 554182 h 55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8145" h="555506">
                <a:moveTo>
                  <a:pt x="609600" y="554182"/>
                </a:moveTo>
                <a:cubicBezTo>
                  <a:pt x="558800" y="558800"/>
                  <a:pt x="442831" y="550654"/>
                  <a:pt x="360218" y="540328"/>
                </a:cubicBezTo>
                <a:cubicBezTo>
                  <a:pt x="331235" y="536705"/>
                  <a:pt x="277090" y="512619"/>
                  <a:pt x="277090" y="512619"/>
                </a:cubicBezTo>
                <a:cubicBezTo>
                  <a:pt x="224168" y="459696"/>
                  <a:pt x="277838" y="507525"/>
                  <a:pt x="193963" y="457200"/>
                </a:cubicBezTo>
                <a:cubicBezTo>
                  <a:pt x="74867" y="385742"/>
                  <a:pt x="152874" y="415794"/>
                  <a:pt x="69272" y="387928"/>
                </a:cubicBezTo>
                <a:cubicBezTo>
                  <a:pt x="5753" y="292649"/>
                  <a:pt x="24385" y="336393"/>
                  <a:pt x="0" y="263237"/>
                </a:cubicBezTo>
                <a:cubicBezTo>
                  <a:pt x="4618" y="217055"/>
                  <a:pt x="205" y="169051"/>
                  <a:pt x="13854" y="124691"/>
                </a:cubicBezTo>
                <a:cubicBezTo>
                  <a:pt x="19616" y="105964"/>
                  <a:pt x="40542" y="95879"/>
                  <a:pt x="55418" y="83128"/>
                </a:cubicBezTo>
                <a:cubicBezTo>
                  <a:pt x="72950" y="68101"/>
                  <a:pt x="90788" y="53020"/>
                  <a:pt x="110836" y="41564"/>
                </a:cubicBezTo>
                <a:cubicBezTo>
                  <a:pt x="123516" y="34318"/>
                  <a:pt x="137957" y="29875"/>
                  <a:pt x="152400" y="27709"/>
                </a:cubicBezTo>
                <a:cubicBezTo>
                  <a:pt x="230576" y="15983"/>
                  <a:pt x="309418" y="9236"/>
                  <a:pt x="387927" y="0"/>
                </a:cubicBezTo>
                <a:cubicBezTo>
                  <a:pt x="461818" y="4618"/>
                  <a:pt x="536471" y="2308"/>
                  <a:pt x="609600" y="13855"/>
                </a:cubicBezTo>
                <a:cubicBezTo>
                  <a:pt x="626047" y="16452"/>
                  <a:pt x="639389" y="29790"/>
                  <a:pt x="651163" y="41564"/>
                </a:cubicBezTo>
                <a:cubicBezTo>
                  <a:pt x="695314" y="85715"/>
                  <a:pt x="691170" y="101184"/>
                  <a:pt x="720436" y="152400"/>
                </a:cubicBezTo>
                <a:cubicBezTo>
                  <a:pt x="728697" y="166857"/>
                  <a:pt x="738909" y="180109"/>
                  <a:pt x="748145" y="193964"/>
                </a:cubicBezTo>
                <a:cubicBezTo>
                  <a:pt x="746415" y="219913"/>
                  <a:pt x="753489" y="377240"/>
                  <a:pt x="720436" y="443346"/>
                </a:cubicBezTo>
                <a:cubicBezTo>
                  <a:pt x="712990" y="458239"/>
                  <a:pt x="703129" y="471907"/>
                  <a:pt x="692727" y="484909"/>
                </a:cubicBezTo>
                <a:cubicBezTo>
                  <a:pt x="684567" y="495109"/>
                  <a:pt x="676219" y="505898"/>
                  <a:pt x="665018" y="512619"/>
                </a:cubicBezTo>
                <a:cubicBezTo>
                  <a:pt x="585421" y="560377"/>
                  <a:pt x="660400" y="549564"/>
                  <a:pt x="609600" y="55418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Freeform 8"/>
          <p:cNvSpPr/>
          <p:nvPr/>
        </p:nvSpPr>
        <p:spPr>
          <a:xfrm>
            <a:off x="5625097" y="5306285"/>
            <a:ext cx="443651" cy="402749"/>
          </a:xfrm>
          <a:custGeom>
            <a:avLst/>
            <a:gdLst>
              <a:gd name="connsiteX0" fmla="*/ 306 w 443651"/>
              <a:gd name="connsiteY0" fmla="*/ 332515 h 402749"/>
              <a:gd name="connsiteX1" fmla="*/ 55724 w 443651"/>
              <a:gd name="connsiteY1" fmla="*/ 401788 h 402749"/>
              <a:gd name="connsiteX2" fmla="*/ 166560 w 443651"/>
              <a:gd name="connsiteY2" fmla="*/ 374079 h 402749"/>
              <a:gd name="connsiteX3" fmla="*/ 235833 w 443651"/>
              <a:gd name="connsiteY3" fmla="*/ 304806 h 402749"/>
              <a:gd name="connsiteX4" fmla="*/ 277396 w 443651"/>
              <a:gd name="connsiteY4" fmla="*/ 221679 h 402749"/>
              <a:gd name="connsiteX5" fmla="*/ 360524 w 443651"/>
              <a:gd name="connsiteY5" fmla="*/ 193970 h 402749"/>
              <a:gd name="connsiteX6" fmla="*/ 388233 w 443651"/>
              <a:gd name="connsiteY6" fmla="*/ 166260 h 402749"/>
              <a:gd name="connsiteX7" fmla="*/ 429796 w 443651"/>
              <a:gd name="connsiteY7" fmla="*/ 138551 h 402749"/>
              <a:gd name="connsiteX8" fmla="*/ 443651 w 443651"/>
              <a:gd name="connsiteY8" fmla="*/ 96988 h 402749"/>
              <a:gd name="connsiteX9" fmla="*/ 429796 w 443651"/>
              <a:gd name="connsiteY9" fmla="*/ 13860 h 402749"/>
              <a:gd name="connsiteX10" fmla="*/ 305106 w 443651"/>
              <a:gd name="connsiteY10" fmla="*/ 13860 h 402749"/>
              <a:gd name="connsiteX11" fmla="*/ 277396 w 443651"/>
              <a:gd name="connsiteY11" fmla="*/ 41570 h 402749"/>
              <a:gd name="connsiteX12" fmla="*/ 249687 w 443651"/>
              <a:gd name="connsiteY12" fmla="*/ 83133 h 402749"/>
              <a:gd name="connsiteX13" fmla="*/ 208124 w 443651"/>
              <a:gd name="connsiteY13" fmla="*/ 96988 h 402749"/>
              <a:gd name="connsiteX14" fmla="*/ 166560 w 443651"/>
              <a:gd name="connsiteY14" fmla="*/ 138551 h 402749"/>
              <a:gd name="connsiteX15" fmla="*/ 124996 w 443651"/>
              <a:gd name="connsiteY15" fmla="*/ 207824 h 402749"/>
              <a:gd name="connsiteX16" fmla="*/ 83433 w 443651"/>
              <a:gd name="connsiteY16" fmla="*/ 221679 h 402749"/>
              <a:gd name="connsiteX17" fmla="*/ 41869 w 443651"/>
              <a:gd name="connsiteY17" fmla="*/ 249388 h 402749"/>
              <a:gd name="connsiteX18" fmla="*/ 306 w 443651"/>
              <a:gd name="connsiteY18" fmla="*/ 332515 h 40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651" h="402749">
                <a:moveTo>
                  <a:pt x="306" y="332515"/>
                </a:moveTo>
                <a:cubicBezTo>
                  <a:pt x="2615" y="357915"/>
                  <a:pt x="28702" y="389778"/>
                  <a:pt x="55724" y="401788"/>
                </a:cubicBezTo>
                <a:cubicBezTo>
                  <a:pt x="70052" y="408156"/>
                  <a:pt x="145613" y="381061"/>
                  <a:pt x="166560" y="374079"/>
                </a:cubicBezTo>
                <a:cubicBezTo>
                  <a:pt x="208124" y="346370"/>
                  <a:pt x="212742" y="350988"/>
                  <a:pt x="235833" y="304806"/>
                </a:cubicBezTo>
                <a:cubicBezTo>
                  <a:pt x="248872" y="278727"/>
                  <a:pt x="248518" y="239727"/>
                  <a:pt x="277396" y="221679"/>
                </a:cubicBezTo>
                <a:cubicBezTo>
                  <a:pt x="302165" y="206199"/>
                  <a:pt x="360524" y="193970"/>
                  <a:pt x="360524" y="193970"/>
                </a:cubicBezTo>
                <a:cubicBezTo>
                  <a:pt x="369760" y="184733"/>
                  <a:pt x="378033" y="174420"/>
                  <a:pt x="388233" y="166260"/>
                </a:cubicBezTo>
                <a:cubicBezTo>
                  <a:pt x="401235" y="155858"/>
                  <a:pt x="419394" y="151553"/>
                  <a:pt x="429796" y="138551"/>
                </a:cubicBezTo>
                <a:cubicBezTo>
                  <a:pt x="438919" y="127147"/>
                  <a:pt x="439033" y="110842"/>
                  <a:pt x="443651" y="96988"/>
                </a:cubicBezTo>
                <a:cubicBezTo>
                  <a:pt x="439033" y="69279"/>
                  <a:pt x="443733" y="38250"/>
                  <a:pt x="429796" y="13860"/>
                </a:cubicBezTo>
                <a:cubicBezTo>
                  <a:pt x="412002" y="-17280"/>
                  <a:pt x="305655" y="13769"/>
                  <a:pt x="305106" y="13860"/>
                </a:cubicBezTo>
                <a:cubicBezTo>
                  <a:pt x="295869" y="23097"/>
                  <a:pt x="285556" y="31370"/>
                  <a:pt x="277396" y="41570"/>
                </a:cubicBezTo>
                <a:cubicBezTo>
                  <a:pt x="266994" y="54572"/>
                  <a:pt x="262689" y="72731"/>
                  <a:pt x="249687" y="83133"/>
                </a:cubicBezTo>
                <a:cubicBezTo>
                  <a:pt x="238283" y="92256"/>
                  <a:pt x="221978" y="92370"/>
                  <a:pt x="208124" y="96988"/>
                </a:cubicBezTo>
                <a:cubicBezTo>
                  <a:pt x="194269" y="110842"/>
                  <a:pt x="177428" y="122248"/>
                  <a:pt x="166560" y="138551"/>
                </a:cubicBezTo>
                <a:cubicBezTo>
                  <a:pt x="137497" y="182146"/>
                  <a:pt x="172942" y="179056"/>
                  <a:pt x="124996" y="207824"/>
                </a:cubicBezTo>
                <a:cubicBezTo>
                  <a:pt x="112473" y="215338"/>
                  <a:pt x="96495" y="215148"/>
                  <a:pt x="83433" y="221679"/>
                </a:cubicBezTo>
                <a:cubicBezTo>
                  <a:pt x="68540" y="229126"/>
                  <a:pt x="55724" y="240152"/>
                  <a:pt x="41869" y="249388"/>
                </a:cubicBezTo>
                <a:cubicBezTo>
                  <a:pt x="8432" y="299543"/>
                  <a:pt x="-2003" y="307115"/>
                  <a:pt x="306" y="33251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Freeform 9"/>
          <p:cNvSpPr/>
          <p:nvPr/>
        </p:nvSpPr>
        <p:spPr>
          <a:xfrm>
            <a:off x="6357570" y="5099596"/>
            <a:ext cx="311884" cy="388128"/>
          </a:xfrm>
          <a:custGeom>
            <a:avLst/>
            <a:gdLst>
              <a:gd name="connsiteX0" fmla="*/ 61564 w 311884"/>
              <a:gd name="connsiteY0" fmla="*/ 14055 h 388128"/>
              <a:gd name="connsiteX1" fmla="*/ 20001 w 311884"/>
              <a:gd name="connsiteY1" fmla="*/ 83328 h 388128"/>
              <a:gd name="connsiteX2" fmla="*/ 20001 w 311884"/>
              <a:gd name="connsiteY2" fmla="*/ 388128 h 388128"/>
              <a:gd name="connsiteX3" fmla="*/ 144691 w 311884"/>
              <a:gd name="connsiteY3" fmla="*/ 374273 h 388128"/>
              <a:gd name="connsiteX4" fmla="*/ 172401 w 311884"/>
              <a:gd name="connsiteY4" fmla="*/ 346564 h 388128"/>
              <a:gd name="connsiteX5" fmla="*/ 255528 w 311884"/>
              <a:gd name="connsiteY5" fmla="*/ 332709 h 388128"/>
              <a:gd name="connsiteX6" fmla="*/ 297091 w 311884"/>
              <a:gd name="connsiteY6" fmla="*/ 291146 h 388128"/>
              <a:gd name="connsiteX7" fmla="*/ 297091 w 311884"/>
              <a:gd name="connsiteY7" fmla="*/ 97182 h 388128"/>
              <a:gd name="connsiteX8" fmla="*/ 213964 w 311884"/>
              <a:gd name="connsiteY8" fmla="*/ 83328 h 388128"/>
              <a:gd name="connsiteX9" fmla="*/ 186255 w 311884"/>
              <a:gd name="connsiteY9" fmla="*/ 41764 h 388128"/>
              <a:gd name="connsiteX10" fmla="*/ 75419 w 311884"/>
              <a:gd name="connsiteY10" fmla="*/ 200 h 388128"/>
              <a:gd name="connsiteX11" fmla="*/ 61564 w 311884"/>
              <a:gd name="connsiteY11" fmla="*/ 14055 h 3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884" h="388128">
                <a:moveTo>
                  <a:pt x="61564" y="14055"/>
                </a:moveTo>
                <a:cubicBezTo>
                  <a:pt x="52328" y="27910"/>
                  <a:pt x="32044" y="59243"/>
                  <a:pt x="20001" y="83328"/>
                </a:cubicBezTo>
                <a:cubicBezTo>
                  <a:pt x="-23624" y="170578"/>
                  <a:pt x="17308" y="336962"/>
                  <a:pt x="20001" y="388128"/>
                </a:cubicBezTo>
                <a:cubicBezTo>
                  <a:pt x="61564" y="383510"/>
                  <a:pt x="104345" y="385276"/>
                  <a:pt x="144691" y="374273"/>
                </a:cubicBezTo>
                <a:cubicBezTo>
                  <a:pt x="157293" y="370836"/>
                  <a:pt x="160170" y="351151"/>
                  <a:pt x="172401" y="346564"/>
                </a:cubicBezTo>
                <a:cubicBezTo>
                  <a:pt x="198704" y="336700"/>
                  <a:pt x="227819" y="337327"/>
                  <a:pt x="255528" y="332709"/>
                </a:cubicBezTo>
                <a:cubicBezTo>
                  <a:pt x="269382" y="318855"/>
                  <a:pt x="288329" y="308670"/>
                  <a:pt x="297091" y="291146"/>
                </a:cubicBezTo>
                <a:cubicBezTo>
                  <a:pt x="317985" y="249359"/>
                  <a:pt x="315612" y="123640"/>
                  <a:pt x="297091" y="97182"/>
                </a:cubicBezTo>
                <a:cubicBezTo>
                  <a:pt x="280982" y="74169"/>
                  <a:pt x="241673" y="87946"/>
                  <a:pt x="213964" y="83328"/>
                </a:cubicBezTo>
                <a:cubicBezTo>
                  <a:pt x="204728" y="69473"/>
                  <a:pt x="198029" y="53538"/>
                  <a:pt x="186255" y="41764"/>
                </a:cubicBezTo>
                <a:cubicBezTo>
                  <a:pt x="151983" y="7492"/>
                  <a:pt x="122998" y="8130"/>
                  <a:pt x="75419" y="200"/>
                </a:cubicBezTo>
                <a:cubicBezTo>
                  <a:pt x="70864" y="-559"/>
                  <a:pt x="70800" y="200"/>
                  <a:pt x="61564" y="14055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6284" y="476672"/>
            <a:ext cx="57606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76284" y="1556583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1654" y="2732972"/>
            <a:ext cx="576064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66591" y="493159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66591" y="3818740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690464" y="287650"/>
            <a:ext cx="2568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FF00"/>
                </a:solidFill>
                <a:sym typeface="Wingdings" pitchFamily="2" charset="2"/>
              </a:rPr>
              <a:t>Témiscamingue</a:t>
            </a:r>
            <a:r>
              <a:rPr lang="fr-CA" sz="2800" dirty="0" smtClean="0">
                <a:solidFill>
                  <a:srgbClr val="FFFF00"/>
                </a:solidFill>
                <a:sym typeface="Wingdings" pitchFamily="2" charset="2"/>
              </a:rPr>
              <a:t>/</a:t>
            </a:r>
          </a:p>
          <a:p>
            <a:r>
              <a:rPr lang="fr-CA" sz="2800" dirty="0" smtClean="0">
                <a:solidFill>
                  <a:srgbClr val="FFFF00"/>
                </a:solidFill>
                <a:sym typeface="Wingdings" pitchFamily="2" charset="2"/>
              </a:rPr>
              <a:t>Outaouais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359" y="1548135"/>
            <a:ext cx="188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err="1" smtClean="0">
                <a:solidFill>
                  <a:srgbClr val="FFFF00"/>
                </a:solidFill>
                <a:sym typeface="Wingdings" pitchFamily="2" charset="2"/>
              </a:rPr>
              <a:t>Laurentians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900" y="273297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FF00"/>
                </a:solidFill>
                <a:sym typeface="Wingdings" pitchFamily="2" charset="2"/>
              </a:rPr>
              <a:t>Lac St. Jean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482" y="3690963"/>
            <a:ext cx="2201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solidFill>
                  <a:srgbClr val="FFFF00"/>
                </a:solidFill>
                <a:sym typeface="Wingdings" pitchFamily="2" charset="2"/>
              </a:rPr>
              <a:t>Mauricie/ Bas</a:t>
            </a:r>
          </a:p>
          <a:p>
            <a:r>
              <a:rPr lang="fr-CA" sz="2800" dirty="0" smtClean="0">
                <a:solidFill>
                  <a:srgbClr val="FFFF00"/>
                </a:solidFill>
                <a:sym typeface="Wingdings" pitchFamily="2" charset="2"/>
              </a:rPr>
              <a:t>St. Laurent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976" y="4973326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FF00"/>
                </a:solidFill>
                <a:sym typeface="Wingdings" pitchFamily="2" charset="2"/>
              </a:rPr>
              <a:t>Gaspésie</a:t>
            </a:r>
            <a:r>
              <a:rPr lang="fr-CA" sz="2800" dirty="0">
                <a:sym typeface="Wingdings" pitchFamily="2" charset="2"/>
              </a:rPr>
              <a:t> </a:t>
            </a:r>
          </a:p>
        </p:txBody>
      </p:sp>
      <p:sp>
        <p:nvSpPr>
          <p:cNvPr id="24" name="Freeform 23"/>
          <p:cNvSpPr/>
          <p:nvPr/>
        </p:nvSpPr>
        <p:spPr>
          <a:xfrm>
            <a:off x="4977871" y="5383682"/>
            <a:ext cx="495047" cy="490645"/>
          </a:xfrm>
          <a:custGeom>
            <a:avLst/>
            <a:gdLst>
              <a:gd name="connsiteX0" fmla="*/ 9765 w 495047"/>
              <a:gd name="connsiteY0" fmla="*/ 185845 h 490645"/>
              <a:gd name="connsiteX1" fmla="*/ 23620 w 495047"/>
              <a:gd name="connsiteY1" fmla="*/ 33445 h 490645"/>
              <a:gd name="connsiteX2" fmla="*/ 245293 w 495047"/>
              <a:gd name="connsiteY2" fmla="*/ 75009 h 490645"/>
              <a:gd name="connsiteX3" fmla="*/ 286856 w 495047"/>
              <a:gd name="connsiteY3" fmla="*/ 88863 h 490645"/>
              <a:gd name="connsiteX4" fmla="*/ 314565 w 495047"/>
              <a:gd name="connsiteY4" fmla="*/ 116573 h 490645"/>
              <a:gd name="connsiteX5" fmla="*/ 356129 w 495047"/>
              <a:gd name="connsiteY5" fmla="*/ 144282 h 490645"/>
              <a:gd name="connsiteX6" fmla="*/ 369984 w 495047"/>
              <a:gd name="connsiteY6" fmla="*/ 185845 h 490645"/>
              <a:gd name="connsiteX7" fmla="*/ 453111 w 495047"/>
              <a:gd name="connsiteY7" fmla="*/ 213554 h 490645"/>
              <a:gd name="connsiteX8" fmla="*/ 466965 w 495047"/>
              <a:gd name="connsiteY8" fmla="*/ 255118 h 490645"/>
              <a:gd name="connsiteX9" fmla="*/ 494674 w 495047"/>
              <a:gd name="connsiteY9" fmla="*/ 296682 h 490645"/>
              <a:gd name="connsiteX10" fmla="*/ 480820 w 495047"/>
              <a:gd name="connsiteY10" fmla="*/ 338245 h 490645"/>
              <a:gd name="connsiteX11" fmla="*/ 411547 w 495047"/>
              <a:gd name="connsiteY11" fmla="*/ 407518 h 490645"/>
              <a:gd name="connsiteX12" fmla="*/ 314565 w 495047"/>
              <a:gd name="connsiteY12" fmla="*/ 476791 h 490645"/>
              <a:gd name="connsiteX13" fmla="*/ 273002 w 495047"/>
              <a:gd name="connsiteY13" fmla="*/ 490645 h 490645"/>
              <a:gd name="connsiteX14" fmla="*/ 217584 w 495047"/>
              <a:gd name="connsiteY14" fmla="*/ 407518 h 490645"/>
              <a:gd name="connsiteX15" fmla="*/ 189874 w 495047"/>
              <a:gd name="connsiteY15" fmla="*/ 365954 h 490645"/>
              <a:gd name="connsiteX16" fmla="*/ 176020 w 495047"/>
              <a:gd name="connsiteY16" fmla="*/ 310536 h 490645"/>
              <a:gd name="connsiteX17" fmla="*/ 92893 w 495047"/>
              <a:gd name="connsiteY17" fmla="*/ 255118 h 490645"/>
              <a:gd name="connsiteX18" fmla="*/ 37474 w 495047"/>
              <a:gd name="connsiteY18" fmla="*/ 185845 h 490645"/>
              <a:gd name="connsiteX19" fmla="*/ 9765 w 495047"/>
              <a:gd name="connsiteY19" fmla="*/ 185845 h 49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047" h="490645">
                <a:moveTo>
                  <a:pt x="9765" y="185845"/>
                </a:moveTo>
                <a:cubicBezTo>
                  <a:pt x="7456" y="160445"/>
                  <a:pt x="-17888" y="63094"/>
                  <a:pt x="23620" y="33445"/>
                </a:cubicBezTo>
                <a:cubicBezTo>
                  <a:pt x="137653" y="-48007"/>
                  <a:pt x="176491" y="40609"/>
                  <a:pt x="245293" y="75009"/>
                </a:cubicBezTo>
                <a:cubicBezTo>
                  <a:pt x="258355" y="81540"/>
                  <a:pt x="273002" y="84245"/>
                  <a:pt x="286856" y="88863"/>
                </a:cubicBezTo>
                <a:cubicBezTo>
                  <a:pt x="296092" y="98100"/>
                  <a:pt x="304365" y="108413"/>
                  <a:pt x="314565" y="116573"/>
                </a:cubicBezTo>
                <a:cubicBezTo>
                  <a:pt x="327567" y="126975"/>
                  <a:pt x="345727" y="131280"/>
                  <a:pt x="356129" y="144282"/>
                </a:cubicBezTo>
                <a:cubicBezTo>
                  <a:pt x="365252" y="155686"/>
                  <a:pt x="358100" y="177357"/>
                  <a:pt x="369984" y="185845"/>
                </a:cubicBezTo>
                <a:cubicBezTo>
                  <a:pt x="393752" y="202822"/>
                  <a:pt x="453111" y="213554"/>
                  <a:pt x="453111" y="213554"/>
                </a:cubicBezTo>
                <a:cubicBezTo>
                  <a:pt x="457729" y="227409"/>
                  <a:pt x="460434" y="242056"/>
                  <a:pt x="466965" y="255118"/>
                </a:cubicBezTo>
                <a:cubicBezTo>
                  <a:pt x="474411" y="270011"/>
                  <a:pt x="491936" y="280257"/>
                  <a:pt x="494674" y="296682"/>
                </a:cubicBezTo>
                <a:cubicBezTo>
                  <a:pt x="497075" y="311087"/>
                  <a:pt x="487351" y="325183"/>
                  <a:pt x="480820" y="338245"/>
                </a:cubicBezTo>
                <a:cubicBezTo>
                  <a:pt x="457729" y="384428"/>
                  <a:pt x="453111" y="379809"/>
                  <a:pt x="411547" y="407518"/>
                </a:cubicBezTo>
                <a:cubicBezTo>
                  <a:pt x="388457" y="476791"/>
                  <a:pt x="411548" y="444464"/>
                  <a:pt x="314565" y="476791"/>
                </a:cubicBezTo>
                <a:lnTo>
                  <a:pt x="273002" y="490645"/>
                </a:lnTo>
                <a:lnTo>
                  <a:pt x="217584" y="407518"/>
                </a:lnTo>
                <a:lnTo>
                  <a:pt x="189874" y="365954"/>
                </a:lnTo>
                <a:cubicBezTo>
                  <a:pt x="185256" y="347481"/>
                  <a:pt x="188559" y="324866"/>
                  <a:pt x="176020" y="310536"/>
                </a:cubicBezTo>
                <a:cubicBezTo>
                  <a:pt x="154090" y="285474"/>
                  <a:pt x="92893" y="255118"/>
                  <a:pt x="92893" y="255118"/>
                </a:cubicBezTo>
                <a:cubicBezTo>
                  <a:pt x="76913" y="207180"/>
                  <a:pt x="87608" y="210912"/>
                  <a:pt x="37474" y="185845"/>
                </a:cubicBezTo>
                <a:cubicBezTo>
                  <a:pt x="24412" y="179314"/>
                  <a:pt x="12074" y="211245"/>
                  <a:pt x="9765" y="18584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Freeform 24"/>
          <p:cNvSpPr/>
          <p:nvPr/>
        </p:nvSpPr>
        <p:spPr>
          <a:xfrm>
            <a:off x="4142509" y="6048955"/>
            <a:ext cx="775855" cy="74754"/>
          </a:xfrm>
          <a:custGeom>
            <a:avLst/>
            <a:gdLst>
              <a:gd name="connsiteX0" fmla="*/ 775855 w 775855"/>
              <a:gd name="connsiteY0" fmla="*/ 74754 h 74754"/>
              <a:gd name="connsiteX1" fmla="*/ 665018 w 775855"/>
              <a:gd name="connsiteY1" fmla="*/ 60900 h 74754"/>
              <a:gd name="connsiteX2" fmla="*/ 554182 w 775855"/>
              <a:gd name="connsiteY2" fmla="*/ 33190 h 74754"/>
              <a:gd name="connsiteX3" fmla="*/ 290946 w 775855"/>
              <a:gd name="connsiteY3" fmla="*/ 19336 h 74754"/>
              <a:gd name="connsiteX4" fmla="*/ 0 w 775855"/>
              <a:gd name="connsiteY4" fmla="*/ 5481 h 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855" h="74754">
                <a:moveTo>
                  <a:pt x="775855" y="74754"/>
                </a:moveTo>
                <a:cubicBezTo>
                  <a:pt x="738909" y="70136"/>
                  <a:pt x="701651" y="67560"/>
                  <a:pt x="665018" y="60900"/>
                </a:cubicBezTo>
                <a:cubicBezTo>
                  <a:pt x="564208" y="42571"/>
                  <a:pt x="697288" y="45115"/>
                  <a:pt x="554182" y="33190"/>
                </a:cubicBezTo>
                <a:cubicBezTo>
                  <a:pt x="466619" y="25893"/>
                  <a:pt x="378691" y="23954"/>
                  <a:pt x="290946" y="19336"/>
                </a:cubicBezTo>
                <a:cubicBezTo>
                  <a:pt x="159362" y="-13561"/>
                  <a:pt x="254569" y="5481"/>
                  <a:pt x="0" y="5481"/>
                </a:cubicBezTo>
              </a:path>
            </a:pathLst>
          </a:custGeom>
          <a:noFill/>
          <a:ln w="508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Freeform 25"/>
          <p:cNvSpPr/>
          <p:nvPr/>
        </p:nvSpPr>
        <p:spPr>
          <a:xfrm>
            <a:off x="4983470" y="4973782"/>
            <a:ext cx="599912" cy="1163782"/>
          </a:xfrm>
          <a:custGeom>
            <a:avLst/>
            <a:gdLst>
              <a:gd name="connsiteX0" fmla="*/ 45730 w 599912"/>
              <a:gd name="connsiteY0" fmla="*/ 1163782 h 1163782"/>
              <a:gd name="connsiteX1" fmla="*/ 18021 w 599912"/>
              <a:gd name="connsiteY1" fmla="*/ 914400 h 1163782"/>
              <a:gd name="connsiteX2" fmla="*/ 59585 w 599912"/>
              <a:gd name="connsiteY2" fmla="*/ 900545 h 1163782"/>
              <a:gd name="connsiteX3" fmla="*/ 115003 w 599912"/>
              <a:gd name="connsiteY3" fmla="*/ 886691 h 1163782"/>
              <a:gd name="connsiteX4" fmla="*/ 198130 w 599912"/>
              <a:gd name="connsiteY4" fmla="*/ 858982 h 1163782"/>
              <a:gd name="connsiteX5" fmla="*/ 281257 w 599912"/>
              <a:gd name="connsiteY5" fmla="*/ 817418 h 1163782"/>
              <a:gd name="connsiteX6" fmla="*/ 364385 w 599912"/>
              <a:gd name="connsiteY6" fmla="*/ 748145 h 1163782"/>
              <a:gd name="connsiteX7" fmla="*/ 461366 w 599912"/>
              <a:gd name="connsiteY7" fmla="*/ 609600 h 1163782"/>
              <a:gd name="connsiteX8" fmla="*/ 489075 w 599912"/>
              <a:gd name="connsiteY8" fmla="*/ 568036 h 1163782"/>
              <a:gd name="connsiteX9" fmla="*/ 572203 w 599912"/>
              <a:gd name="connsiteY9" fmla="*/ 457200 h 1163782"/>
              <a:gd name="connsiteX10" fmla="*/ 599912 w 599912"/>
              <a:gd name="connsiteY10" fmla="*/ 415636 h 1163782"/>
              <a:gd name="connsiteX11" fmla="*/ 558348 w 599912"/>
              <a:gd name="connsiteY11" fmla="*/ 401782 h 1163782"/>
              <a:gd name="connsiteX12" fmla="*/ 461366 w 599912"/>
              <a:gd name="connsiteY12" fmla="*/ 374073 h 1163782"/>
              <a:gd name="connsiteX13" fmla="*/ 433657 w 599912"/>
              <a:gd name="connsiteY13" fmla="*/ 346363 h 1163782"/>
              <a:gd name="connsiteX14" fmla="*/ 350530 w 599912"/>
              <a:gd name="connsiteY14" fmla="*/ 290945 h 1163782"/>
              <a:gd name="connsiteX15" fmla="*/ 253548 w 599912"/>
              <a:gd name="connsiteY15" fmla="*/ 166254 h 1163782"/>
              <a:gd name="connsiteX16" fmla="*/ 267403 w 599912"/>
              <a:gd name="connsiteY16" fmla="*/ 55418 h 1163782"/>
              <a:gd name="connsiteX17" fmla="*/ 308966 w 599912"/>
              <a:gd name="connsiteY17" fmla="*/ 27709 h 1163782"/>
              <a:gd name="connsiteX18" fmla="*/ 336675 w 599912"/>
              <a:gd name="connsiteY18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9912" h="1163782">
                <a:moveTo>
                  <a:pt x="45730" y="1163782"/>
                </a:moveTo>
                <a:cubicBezTo>
                  <a:pt x="14085" y="1068849"/>
                  <a:pt x="-22764" y="1016361"/>
                  <a:pt x="18021" y="914400"/>
                </a:cubicBezTo>
                <a:cubicBezTo>
                  <a:pt x="23445" y="900840"/>
                  <a:pt x="45543" y="904557"/>
                  <a:pt x="59585" y="900545"/>
                </a:cubicBezTo>
                <a:cubicBezTo>
                  <a:pt x="77894" y="895314"/>
                  <a:pt x="96765" y="892162"/>
                  <a:pt x="115003" y="886691"/>
                </a:cubicBezTo>
                <a:cubicBezTo>
                  <a:pt x="142979" y="878298"/>
                  <a:pt x="198130" y="858982"/>
                  <a:pt x="198130" y="858982"/>
                </a:cubicBezTo>
                <a:cubicBezTo>
                  <a:pt x="317248" y="779571"/>
                  <a:pt x="166536" y="874779"/>
                  <a:pt x="281257" y="817418"/>
                </a:cubicBezTo>
                <a:cubicBezTo>
                  <a:pt x="313326" y="801383"/>
                  <a:pt x="341403" y="774957"/>
                  <a:pt x="364385" y="748145"/>
                </a:cubicBezTo>
                <a:cubicBezTo>
                  <a:pt x="395154" y="712247"/>
                  <a:pt x="437524" y="645364"/>
                  <a:pt x="461366" y="609600"/>
                </a:cubicBezTo>
                <a:cubicBezTo>
                  <a:pt x="470602" y="595745"/>
                  <a:pt x="477301" y="579810"/>
                  <a:pt x="489075" y="568036"/>
                </a:cubicBezTo>
                <a:cubicBezTo>
                  <a:pt x="540333" y="516780"/>
                  <a:pt x="509540" y="551195"/>
                  <a:pt x="572203" y="457200"/>
                </a:cubicBezTo>
                <a:lnTo>
                  <a:pt x="599912" y="415636"/>
                </a:lnTo>
                <a:cubicBezTo>
                  <a:pt x="586057" y="411018"/>
                  <a:pt x="572390" y="405794"/>
                  <a:pt x="558348" y="401782"/>
                </a:cubicBezTo>
                <a:cubicBezTo>
                  <a:pt x="436572" y="366989"/>
                  <a:pt x="561022" y="407290"/>
                  <a:pt x="461366" y="374073"/>
                </a:cubicBezTo>
                <a:cubicBezTo>
                  <a:pt x="452130" y="364836"/>
                  <a:pt x="444107" y="354200"/>
                  <a:pt x="433657" y="346363"/>
                </a:cubicBezTo>
                <a:cubicBezTo>
                  <a:pt x="407015" y="326382"/>
                  <a:pt x="350530" y="290945"/>
                  <a:pt x="350530" y="290945"/>
                </a:cubicBezTo>
                <a:cubicBezTo>
                  <a:pt x="284244" y="191515"/>
                  <a:pt x="318660" y="231366"/>
                  <a:pt x="253548" y="166254"/>
                </a:cubicBezTo>
                <a:cubicBezTo>
                  <a:pt x="258166" y="129309"/>
                  <a:pt x="253575" y="89988"/>
                  <a:pt x="267403" y="55418"/>
                </a:cubicBezTo>
                <a:cubicBezTo>
                  <a:pt x="273587" y="39958"/>
                  <a:pt x="295964" y="38111"/>
                  <a:pt x="308966" y="27709"/>
                </a:cubicBezTo>
                <a:cubicBezTo>
                  <a:pt x="319166" y="19549"/>
                  <a:pt x="327439" y="9236"/>
                  <a:pt x="336675" y="0"/>
                </a:cubicBezTo>
              </a:path>
            </a:pathLst>
          </a:custGeom>
          <a:noFill/>
          <a:ln w="508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Freeform 26"/>
          <p:cNvSpPr/>
          <p:nvPr/>
        </p:nvSpPr>
        <p:spPr>
          <a:xfrm>
            <a:off x="5070764" y="6137564"/>
            <a:ext cx="277091" cy="83127"/>
          </a:xfrm>
          <a:custGeom>
            <a:avLst/>
            <a:gdLst>
              <a:gd name="connsiteX0" fmla="*/ 277091 w 277091"/>
              <a:gd name="connsiteY0" fmla="*/ 83127 h 83127"/>
              <a:gd name="connsiteX1" fmla="*/ 55418 w 277091"/>
              <a:gd name="connsiteY1" fmla="*/ 27709 h 83127"/>
              <a:gd name="connsiteX2" fmla="*/ 0 w 277091"/>
              <a:gd name="connsiteY2" fmla="*/ 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91" h="83127">
                <a:moveTo>
                  <a:pt x="277091" y="83127"/>
                </a:moveTo>
                <a:cubicBezTo>
                  <a:pt x="109908" y="49691"/>
                  <a:pt x="183222" y="70311"/>
                  <a:pt x="55418" y="27709"/>
                </a:cubicBezTo>
                <a:cubicBezTo>
                  <a:pt x="7659" y="11789"/>
                  <a:pt x="24181" y="24181"/>
                  <a:pt x="0" y="0"/>
                </a:cubicBezTo>
              </a:path>
            </a:pathLst>
          </a:custGeom>
          <a:noFill/>
          <a:ln w="508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Freeform 27"/>
          <p:cNvSpPr/>
          <p:nvPr/>
        </p:nvSpPr>
        <p:spPr>
          <a:xfrm>
            <a:off x="5361709" y="6123709"/>
            <a:ext cx="83127" cy="69295"/>
          </a:xfrm>
          <a:custGeom>
            <a:avLst/>
            <a:gdLst>
              <a:gd name="connsiteX0" fmla="*/ 83127 w 83127"/>
              <a:gd name="connsiteY0" fmla="*/ 0 h 69295"/>
              <a:gd name="connsiteX1" fmla="*/ 0 w 83127"/>
              <a:gd name="connsiteY1" fmla="*/ 69273 h 6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7" h="69295">
                <a:moveTo>
                  <a:pt x="83127" y="0"/>
                </a:moveTo>
                <a:cubicBezTo>
                  <a:pt x="10589" y="72539"/>
                  <a:pt x="46510" y="69273"/>
                  <a:pt x="0" y="692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Freeform 28"/>
          <p:cNvSpPr/>
          <p:nvPr/>
        </p:nvSpPr>
        <p:spPr>
          <a:xfrm>
            <a:off x="5361709" y="5223164"/>
            <a:ext cx="1108416" cy="969818"/>
          </a:xfrm>
          <a:custGeom>
            <a:avLst/>
            <a:gdLst>
              <a:gd name="connsiteX0" fmla="*/ 0 w 1108416"/>
              <a:gd name="connsiteY0" fmla="*/ 969818 h 969818"/>
              <a:gd name="connsiteX1" fmla="*/ 27709 w 1108416"/>
              <a:gd name="connsiteY1" fmla="*/ 872836 h 969818"/>
              <a:gd name="connsiteX2" fmla="*/ 83127 w 1108416"/>
              <a:gd name="connsiteY2" fmla="*/ 789709 h 969818"/>
              <a:gd name="connsiteX3" fmla="*/ 110836 w 1108416"/>
              <a:gd name="connsiteY3" fmla="*/ 748145 h 969818"/>
              <a:gd name="connsiteX4" fmla="*/ 166255 w 1108416"/>
              <a:gd name="connsiteY4" fmla="*/ 581891 h 969818"/>
              <a:gd name="connsiteX5" fmla="*/ 180109 w 1108416"/>
              <a:gd name="connsiteY5" fmla="*/ 540327 h 969818"/>
              <a:gd name="connsiteX6" fmla="*/ 263236 w 1108416"/>
              <a:gd name="connsiteY6" fmla="*/ 457200 h 969818"/>
              <a:gd name="connsiteX7" fmla="*/ 290946 w 1108416"/>
              <a:gd name="connsiteY7" fmla="*/ 429491 h 969818"/>
              <a:gd name="connsiteX8" fmla="*/ 401782 w 1108416"/>
              <a:gd name="connsiteY8" fmla="*/ 304800 h 969818"/>
              <a:gd name="connsiteX9" fmla="*/ 443346 w 1108416"/>
              <a:gd name="connsiteY9" fmla="*/ 263236 h 969818"/>
              <a:gd name="connsiteX10" fmla="*/ 484909 w 1108416"/>
              <a:gd name="connsiteY10" fmla="*/ 235527 h 969818"/>
              <a:gd name="connsiteX11" fmla="*/ 568036 w 1108416"/>
              <a:gd name="connsiteY11" fmla="*/ 180109 h 969818"/>
              <a:gd name="connsiteX12" fmla="*/ 720436 w 1108416"/>
              <a:gd name="connsiteY12" fmla="*/ 110836 h 969818"/>
              <a:gd name="connsiteX13" fmla="*/ 831273 w 1108416"/>
              <a:gd name="connsiteY13" fmla="*/ 55418 h 969818"/>
              <a:gd name="connsiteX14" fmla="*/ 914400 w 1108416"/>
              <a:gd name="connsiteY14" fmla="*/ 27709 h 969818"/>
              <a:gd name="connsiteX15" fmla="*/ 955964 w 1108416"/>
              <a:gd name="connsiteY15" fmla="*/ 13854 h 969818"/>
              <a:gd name="connsiteX16" fmla="*/ 1011382 w 1108416"/>
              <a:gd name="connsiteY16" fmla="*/ 0 h 969818"/>
              <a:gd name="connsiteX17" fmla="*/ 1066800 w 1108416"/>
              <a:gd name="connsiteY17" fmla="*/ 152400 h 969818"/>
              <a:gd name="connsiteX18" fmla="*/ 983673 w 1108416"/>
              <a:gd name="connsiteY18" fmla="*/ 180109 h 969818"/>
              <a:gd name="connsiteX19" fmla="*/ 872836 w 1108416"/>
              <a:gd name="connsiteY19" fmla="*/ 207818 h 969818"/>
              <a:gd name="connsiteX20" fmla="*/ 831273 w 1108416"/>
              <a:gd name="connsiteY20" fmla="*/ 235527 h 969818"/>
              <a:gd name="connsiteX21" fmla="*/ 831273 w 1108416"/>
              <a:gd name="connsiteY21" fmla="*/ 401781 h 969818"/>
              <a:gd name="connsiteX22" fmla="*/ 845127 w 1108416"/>
              <a:gd name="connsiteY22" fmla="*/ 443345 h 969818"/>
              <a:gd name="connsiteX23" fmla="*/ 886691 w 1108416"/>
              <a:gd name="connsiteY23" fmla="*/ 471054 h 969818"/>
              <a:gd name="connsiteX24" fmla="*/ 955964 w 1108416"/>
              <a:gd name="connsiteY24" fmla="*/ 457200 h 969818"/>
              <a:gd name="connsiteX25" fmla="*/ 997527 w 1108416"/>
              <a:gd name="connsiteY25" fmla="*/ 443345 h 969818"/>
              <a:gd name="connsiteX26" fmla="*/ 1052946 w 1108416"/>
              <a:gd name="connsiteY26" fmla="*/ 443345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8416" h="969818">
                <a:moveTo>
                  <a:pt x="0" y="969818"/>
                </a:moveTo>
                <a:cubicBezTo>
                  <a:pt x="9236" y="937491"/>
                  <a:pt x="13620" y="903362"/>
                  <a:pt x="27709" y="872836"/>
                </a:cubicBezTo>
                <a:cubicBezTo>
                  <a:pt x="41664" y="842599"/>
                  <a:pt x="64654" y="817418"/>
                  <a:pt x="83127" y="789709"/>
                </a:cubicBezTo>
                <a:cubicBezTo>
                  <a:pt x="92363" y="775854"/>
                  <a:pt x="105570" y="763942"/>
                  <a:pt x="110836" y="748145"/>
                </a:cubicBezTo>
                <a:lnTo>
                  <a:pt x="166255" y="581891"/>
                </a:lnTo>
                <a:cubicBezTo>
                  <a:pt x="170873" y="568036"/>
                  <a:pt x="169782" y="550654"/>
                  <a:pt x="180109" y="540327"/>
                </a:cubicBezTo>
                <a:lnTo>
                  <a:pt x="263236" y="457200"/>
                </a:lnTo>
                <a:cubicBezTo>
                  <a:pt x="272473" y="447964"/>
                  <a:pt x="283700" y="440360"/>
                  <a:pt x="290946" y="429491"/>
                </a:cubicBezTo>
                <a:cubicBezTo>
                  <a:pt x="340392" y="355322"/>
                  <a:pt x="306881" y="399701"/>
                  <a:pt x="401782" y="304800"/>
                </a:cubicBezTo>
                <a:cubicBezTo>
                  <a:pt x="415637" y="290945"/>
                  <a:pt x="427043" y="274105"/>
                  <a:pt x="443346" y="263236"/>
                </a:cubicBezTo>
                <a:cubicBezTo>
                  <a:pt x="457200" y="254000"/>
                  <a:pt x="472117" y="246187"/>
                  <a:pt x="484909" y="235527"/>
                </a:cubicBezTo>
                <a:cubicBezTo>
                  <a:pt x="554095" y="177872"/>
                  <a:pt x="494994" y="204456"/>
                  <a:pt x="568036" y="180109"/>
                </a:cubicBezTo>
                <a:cubicBezTo>
                  <a:pt x="670757" y="111629"/>
                  <a:pt x="618508" y="131222"/>
                  <a:pt x="720436" y="110836"/>
                </a:cubicBezTo>
                <a:cubicBezTo>
                  <a:pt x="768800" y="62474"/>
                  <a:pt x="735753" y="87258"/>
                  <a:pt x="831273" y="55418"/>
                </a:cubicBezTo>
                <a:lnTo>
                  <a:pt x="914400" y="27709"/>
                </a:lnTo>
                <a:cubicBezTo>
                  <a:pt x="928255" y="23091"/>
                  <a:pt x="941796" y="17396"/>
                  <a:pt x="955964" y="13854"/>
                </a:cubicBezTo>
                <a:lnTo>
                  <a:pt x="1011382" y="0"/>
                </a:lnTo>
                <a:cubicBezTo>
                  <a:pt x="1090595" y="15842"/>
                  <a:pt x="1153108" y="4444"/>
                  <a:pt x="1066800" y="152400"/>
                </a:cubicBezTo>
                <a:cubicBezTo>
                  <a:pt x="1052083" y="177629"/>
                  <a:pt x="1011382" y="170873"/>
                  <a:pt x="983673" y="180109"/>
                </a:cubicBezTo>
                <a:cubicBezTo>
                  <a:pt x="919774" y="201408"/>
                  <a:pt x="956421" y="191100"/>
                  <a:pt x="872836" y="207818"/>
                </a:cubicBezTo>
                <a:cubicBezTo>
                  <a:pt x="858982" y="217054"/>
                  <a:pt x="841675" y="222525"/>
                  <a:pt x="831273" y="235527"/>
                </a:cubicBezTo>
                <a:cubicBezTo>
                  <a:pt x="799892" y="274753"/>
                  <a:pt x="828122" y="382874"/>
                  <a:pt x="831273" y="401781"/>
                </a:cubicBezTo>
                <a:cubicBezTo>
                  <a:pt x="833674" y="416186"/>
                  <a:pt x="836004" y="431941"/>
                  <a:pt x="845127" y="443345"/>
                </a:cubicBezTo>
                <a:cubicBezTo>
                  <a:pt x="855529" y="456347"/>
                  <a:pt x="872836" y="461818"/>
                  <a:pt x="886691" y="471054"/>
                </a:cubicBezTo>
                <a:cubicBezTo>
                  <a:pt x="909782" y="466436"/>
                  <a:pt x="933119" y="462911"/>
                  <a:pt x="955964" y="457200"/>
                </a:cubicBezTo>
                <a:cubicBezTo>
                  <a:pt x="970132" y="453658"/>
                  <a:pt x="983070" y="445410"/>
                  <a:pt x="997527" y="443345"/>
                </a:cubicBezTo>
                <a:cubicBezTo>
                  <a:pt x="1015814" y="440732"/>
                  <a:pt x="1034473" y="443345"/>
                  <a:pt x="1052946" y="443345"/>
                </a:cubicBezTo>
              </a:path>
            </a:pathLst>
          </a:custGeom>
          <a:noFill/>
          <a:ln w="508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77468" y="5818909"/>
            <a:ext cx="576064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Freeform 30"/>
          <p:cNvSpPr/>
          <p:nvPr/>
        </p:nvSpPr>
        <p:spPr>
          <a:xfrm>
            <a:off x="166255" y="6096000"/>
            <a:ext cx="387927" cy="29317"/>
          </a:xfrm>
          <a:custGeom>
            <a:avLst/>
            <a:gdLst>
              <a:gd name="connsiteX0" fmla="*/ 0 w 387927"/>
              <a:gd name="connsiteY0" fmla="*/ 0 h 29317"/>
              <a:gd name="connsiteX1" fmla="*/ 193963 w 387927"/>
              <a:gd name="connsiteY1" fmla="*/ 13855 h 29317"/>
              <a:gd name="connsiteX2" fmla="*/ 235527 w 387927"/>
              <a:gd name="connsiteY2" fmla="*/ 27709 h 29317"/>
              <a:gd name="connsiteX3" fmla="*/ 387927 w 387927"/>
              <a:gd name="connsiteY3" fmla="*/ 27709 h 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" h="29317">
                <a:moveTo>
                  <a:pt x="0" y="0"/>
                </a:moveTo>
                <a:cubicBezTo>
                  <a:pt x="64654" y="4618"/>
                  <a:pt x="129588" y="6281"/>
                  <a:pt x="193963" y="13855"/>
                </a:cubicBezTo>
                <a:cubicBezTo>
                  <a:pt x="208467" y="15561"/>
                  <a:pt x="220960" y="26669"/>
                  <a:pt x="235527" y="27709"/>
                </a:cubicBezTo>
                <a:cubicBezTo>
                  <a:pt x="286198" y="31328"/>
                  <a:pt x="337127" y="27709"/>
                  <a:pt x="387927" y="27709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802251" y="5874327"/>
            <a:ext cx="125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 smtClean="0">
                <a:solidFill>
                  <a:srgbClr val="FFFF00"/>
                </a:solidFill>
                <a:sym typeface="Wingdings" pitchFamily="2" charset="2"/>
              </a:rPr>
              <a:t>Railways</a:t>
            </a:r>
            <a:endParaRPr lang="fr-CA" sz="24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9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C:\Users\Michael\JRHS - History Dec 1 2009\1 - History 9\Unit 7 - Quebec Today\evolution_territoir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0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816424" cy="628758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025-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80920" cy="5895655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5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i106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704856" cy="622006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6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i129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08912" cy="6452311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17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Other</a:t>
            </a:r>
            <a:r>
              <a:rPr lang="fr-FR" dirty="0"/>
              <a:t> provinces and </a:t>
            </a:r>
            <a:r>
              <a:rPr lang="fr-FR" dirty="0" err="1"/>
              <a:t>territories</a:t>
            </a:r>
            <a:r>
              <a:rPr lang="fr-FR" dirty="0"/>
              <a:t> </a:t>
            </a:r>
            <a:r>
              <a:rPr lang="fr-FR" dirty="0" err="1"/>
              <a:t>join</a:t>
            </a:r>
            <a:r>
              <a:rPr lang="fr-FR" dirty="0"/>
              <a:t> Canada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1897</a:t>
            </a:r>
            <a:r>
              <a:rPr lang="en-CA" dirty="0" smtClean="0"/>
              <a:t>: </a:t>
            </a:r>
            <a:r>
              <a:rPr lang="fr-FR" dirty="0" smtClean="0"/>
              <a:t>Yukon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formed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gold rush</a:t>
            </a:r>
          </a:p>
          <a:p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minig</a:t>
            </a:r>
            <a:r>
              <a:rPr lang="fr-FR" dirty="0" smtClean="0"/>
              <a:t> </a:t>
            </a:r>
            <a:r>
              <a:rPr lang="fr-FR" dirty="0" err="1" smtClean="0"/>
              <a:t>towns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popped</a:t>
            </a:r>
            <a:r>
              <a:rPr lang="fr-FR" dirty="0" smtClean="0"/>
              <a:t> up, Canada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Yukon a </a:t>
            </a:r>
            <a:r>
              <a:rPr lang="fr-FR" dirty="0" err="1" smtClean="0"/>
              <a:t>territory</a:t>
            </a:r>
            <a:endParaRPr lang="fr-FR" dirty="0" smtClean="0"/>
          </a:p>
          <a:p>
            <a:r>
              <a:rPr lang="fr-FR" dirty="0" smtClean="0"/>
              <a:t>RCMP</a:t>
            </a: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6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i129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12068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4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i129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0920" cy="651259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3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A" sz="3400" dirty="0"/>
              <a:t>Population of Québec &amp; </a:t>
            </a:r>
            <a:r>
              <a:rPr lang="en-CA" sz="3400" dirty="0"/>
              <a:t>emigration</a:t>
            </a:r>
            <a:r>
              <a:rPr lang="fr-CA" sz="3400" dirty="0">
                <a:sym typeface="Wingdings" pitchFamily="2" charset="2"/>
              </a:rPr>
              <a:t>1871-1901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How </a:t>
            </a:r>
            <a:r>
              <a:rPr lang="fr-FR" dirty="0" err="1" smtClean="0">
                <a:solidFill>
                  <a:srgbClr val="FFFF00"/>
                </a:solidFill>
              </a:rPr>
              <a:t>did</a:t>
            </a:r>
            <a:r>
              <a:rPr lang="fr-FR" dirty="0" smtClean="0">
                <a:solidFill>
                  <a:srgbClr val="FFFF00"/>
                </a:solidFill>
              </a:rPr>
              <a:t> people </a:t>
            </a:r>
            <a:r>
              <a:rPr lang="fr-FR" dirty="0" err="1" smtClean="0">
                <a:solidFill>
                  <a:srgbClr val="FFFF00"/>
                </a:solidFill>
              </a:rPr>
              <a:t>get</a:t>
            </a:r>
            <a:r>
              <a:rPr lang="fr-FR" dirty="0" smtClean="0">
                <a:solidFill>
                  <a:srgbClr val="FFFF00"/>
                </a:solidFill>
              </a:rPr>
              <a:t> to </a:t>
            </a:r>
            <a:r>
              <a:rPr lang="fr-FR" dirty="0" err="1" smtClean="0">
                <a:solidFill>
                  <a:srgbClr val="FFFF00"/>
                </a:solidFill>
              </a:rPr>
              <a:t>these</a:t>
            </a:r>
            <a:r>
              <a:rPr lang="fr-FR" dirty="0" smtClean="0">
                <a:solidFill>
                  <a:srgbClr val="FFFF00"/>
                </a:solidFill>
              </a:rPr>
              <a:t> new </a:t>
            </a:r>
            <a:r>
              <a:rPr lang="fr-FR" dirty="0" err="1" smtClean="0">
                <a:solidFill>
                  <a:srgbClr val="FFFF00"/>
                </a:solidFill>
              </a:rPr>
              <a:t>regions</a:t>
            </a:r>
            <a:r>
              <a:rPr lang="fr-FR" dirty="0" smtClean="0">
                <a:solidFill>
                  <a:srgbClr val="FFFF00"/>
                </a:solidFill>
              </a:rPr>
              <a:t>?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railway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(Montréal, Québec, Sherbrooke, Trois Rivières)</a:t>
            </a:r>
          </a:p>
          <a:p>
            <a:r>
              <a:rPr lang="fr-FR" dirty="0" err="1" smtClean="0"/>
              <a:t>Northern</a:t>
            </a:r>
            <a:r>
              <a:rPr lang="fr-FR" dirty="0" smtClean="0"/>
              <a:t> line </a:t>
            </a:r>
            <a:r>
              <a:rPr lang="fr-FR" dirty="0" smtClean="0">
                <a:sym typeface="Wingdings" pitchFamily="2" charset="2"/>
              </a:rPr>
              <a:t> Connections </a:t>
            </a:r>
            <a:r>
              <a:rPr lang="fr-FR" dirty="0" err="1" smtClean="0">
                <a:sym typeface="Wingdings" pitchFamily="2" charset="2"/>
              </a:rPr>
              <a:t>between</a:t>
            </a:r>
            <a:r>
              <a:rPr lang="fr-FR" dirty="0" smtClean="0">
                <a:sym typeface="Wingdings" pitchFamily="2" charset="2"/>
              </a:rPr>
              <a:t> Montréal, St. Jérôme and the </a:t>
            </a:r>
            <a:r>
              <a:rPr lang="fr-FR" dirty="0" err="1" smtClean="0">
                <a:sym typeface="Wingdings" pitchFamily="2" charset="2"/>
              </a:rPr>
              <a:t>Laurentians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olidFill>
                  <a:srgbClr val="FFFF00"/>
                </a:solidFill>
                <a:sym typeface="Wingdings" pitchFamily="2" charset="2"/>
              </a:rPr>
              <a:t>Did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 the plan to </a:t>
            </a:r>
            <a:r>
              <a:rPr lang="fr-FR" dirty="0" err="1" smtClean="0">
                <a:solidFill>
                  <a:srgbClr val="FFFF00"/>
                </a:solidFill>
                <a:sym typeface="Wingdings" pitchFamily="2" charset="2"/>
              </a:rPr>
              <a:t>start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 new </a:t>
            </a:r>
            <a:r>
              <a:rPr lang="fr-FR" dirty="0" err="1" smtClean="0">
                <a:solidFill>
                  <a:srgbClr val="FFFF00"/>
                </a:solidFill>
                <a:sym typeface="Wingdings" pitchFamily="2" charset="2"/>
              </a:rPr>
              <a:t>regions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 for </a:t>
            </a:r>
            <a:r>
              <a:rPr lang="fr-FR" dirty="0" err="1" smtClean="0">
                <a:solidFill>
                  <a:srgbClr val="FFFF00"/>
                </a:solidFill>
                <a:sym typeface="Wingdings" pitchFamily="2" charset="2"/>
              </a:rPr>
              <a:t>colinization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sym typeface="Wingdings" pitchFamily="2" charset="2"/>
              </a:rPr>
              <a:t>work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? </a:t>
            </a:r>
          </a:p>
          <a:p>
            <a:r>
              <a:rPr lang="fr-FR" dirty="0" smtClean="0">
                <a:sym typeface="Wingdings" pitchFamily="2" charset="2"/>
              </a:rPr>
              <a:t>No. The </a:t>
            </a:r>
            <a:r>
              <a:rPr lang="fr-FR" dirty="0" err="1" smtClean="0">
                <a:sym typeface="Wingdings" pitchFamily="2" charset="2"/>
              </a:rPr>
              <a:t>soils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was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too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sandy</a:t>
            </a:r>
            <a:r>
              <a:rPr lang="fr-FR" dirty="0" smtClean="0">
                <a:sym typeface="Wingdings" pitchFamily="2" charset="2"/>
              </a:rPr>
              <a:t>, not </a:t>
            </a:r>
            <a:r>
              <a:rPr lang="fr-FR" dirty="0" err="1" smtClean="0">
                <a:sym typeface="Wingdings" pitchFamily="2" charset="2"/>
              </a:rPr>
              <a:t>great</a:t>
            </a:r>
            <a:r>
              <a:rPr lang="fr-FR" dirty="0" smtClean="0">
                <a:sym typeface="Wingdings" pitchFamily="2" charset="2"/>
              </a:rPr>
              <a:t> for agriculture / </a:t>
            </a:r>
            <a:r>
              <a:rPr lang="fr-FR" dirty="0" err="1" smtClean="0">
                <a:sym typeface="Wingdings" pitchFamily="2" charset="2"/>
              </a:rPr>
              <a:t>temperatures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were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too</a:t>
            </a:r>
            <a:r>
              <a:rPr lang="fr-FR" dirty="0" smtClean="0">
                <a:sym typeface="Wingdings" pitchFamily="2" charset="2"/>
              </a:rPr>
              <a:t> cold…</a:t>
            </a:r>
          </a:p>
          <a:p>
            <a:endParaRPr lang="fr-FR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22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9"/>
            <a:ext cx="9138868" cy="6640551"/>
          </a:xfrm>
        </p:spPr>
      </p:pic>
    </p:spTree>
    <p:extLst>
      <p:ext uri="{BB962C8B-B14F-4D97-AF65-F5344CB8AC3E}">
        <p14:creationId xmlns:p14="http://schemas.microsoft.com/office/powerpoint/2010/main" val="36936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\Downloads\M930.50.8.443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4978"/>
            <a:ext cx="4824536" cy="66047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CA" sz="4200" b="1" u="sng" cap="small" dirty="0" smtClean="0"/>
              <a:t>Living Conditions in Cities </a:t>
            </a:r>
            <a:r>
              <a:rPr lang="en-CA" sz="4200" b="1" u="sng" cap="small" dirty="0" smtClean="0">
                <a:sym typeface="Wingdings" panose="05000000000000000000" pitchFamily="2" charset="2"/>
              </a:rPr>
              <a:t> early 1900s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Farms</a:t>
            </a:r>
            <a:r>
              <a:rPr lang="fr-FR" sz="4000" dirty="0" smtClean="0"/>
              <a:t> </a:t>
            </a:r>
            <a:r>
              <a:rPr lang="fr-FR" sz="4000" dirty="0" err="1" smtClean="0"/>
              <a:t>overpopulated</a:t>
            </a:r>
            <a:r>
              <a:rPr lang="fr-FR" sz="4000" dirty="0" smtClean="0"/>
              <a:t> in the </a:t>
            </a:r>
            <a:r>
              <a:rPr lang="fr-FR" sz="4000" dirty="0" err="1" smtClean="0"/>
              <a:t>early</a:t>
            </a:r>
            <a:r>
              <a:rPr lang="fr-FR" sz="4000" dirty="0" smtClean="0"/>
              <a:t> 1900s</a:t>
            </a:r>
          </a:p>
          <a:p>
            <a:r>
              <a:rPr lang="fr-FR" sz="4000" dirty="0" err="1" smtClean="0"/>
              <a:t>Farming</a:t>
            </a:r>
            <a:r>
              <a:rPr lang="fr-FR" sz="4000" dirty="0" smtClean="0"/>
              <a:t> technologies </a:t>
            </a:r>
            <a:r>
              <a:rPr lang="fr-FR" sz="4000" dirty="0" err="1" smtClean="0"/>
              <a:t>improving</a:t>
            </a:r>
            <a:r>
              <a:rPr lang="fr-FR" sz="4000" dirty="0" smtClean="0"/>
              <a:t> </a:t>
            </a:r>
            <a:r>
              <a:rPr lang="fr-FR" sz="4000" dirty="0" err="1" smtClean="0"/>
              <a:t>mean</a:t>
            </a:r>
            <a:r>
              <a:rPr lang="fr-FR" sz="4000" dirty="0" smtClean="0"/>
              <a:t> </a:t>
            </a:r>
            <a:r>
              <a:rPr lang="fr-FR" sz="4000" dirty="0" err="1" smtClean="0"/>
              <a:t>less</a:t>
            </a:r>
            <a:r>
              <a:rPr lang="fr-FR" sz="4000" dirty="0" smtClean="0"/>
              <a:t> people </a:t>
            </a:r>
            <a:r>
              <a:rPr lang="fr-FR" sz="4000" dirty="0" err="1" smtClean="0"/>
              <a:t>needed</a:t>
            </a:r>
            <a:r>
              <a:rPr lang="fr-FR" sz="4000" dirty="0" smtClean="0"/>
              <a:t> to </a:t>
            </a:r>
            <a:r>
              <a:rPr lang="fr-FR" sz="4000" dirty="0" err="1" smtClean="0"/>
              <a:t>work</a:t>
            </a:r>
            <a:r>
              <a:rPr lang="fr-FR" sz="4000" dirty="0" smtClean="0"/>
              <a:t> on </a:t>
            </a:r>
            <a:r>
              <a:rPr lang="fr-FR" sz="4000" dirty="0" err="1" smtClean="0"/>
              <a:t>farms</a:t>
            </a:r>
            <a:endParaRPr lang="fr-FR" sz="4000" dirty="0" smtClean="0"/>
          </a:p>
          <a:p>
            <a:r>
              <a:rPr lang="fr-FR" sz="4000" dirty="0" err="1" smtClean="0"/>
              <a:t>These</a:t>
            </a:r>
            <a:r>
              <a:rPr lang="fr-FR" sz="4000" dirty="0" smtClean="0"/>
              <a:t> </a:t>
            </a:r>
            <a:r>
              <a:rPr lang="fr-FR" sz="4000" dirty="0" err="1" smtClean="0"/>
              <a:t>factors</a:t>
            </a:r>
            <a:r>
              <a:rPr lang="fr-FR" sz="4000" dirty="0" smtClean="0"/>
              <a:t> = people </a:t>
            </a:r>
            <a:r>
              <a:rPr lang="fr-FR" sz="4000" dirty="0" err="1" smtClean="0"/>
              <a:t>migrate</a:t>
            </a:r>
            <a:r>
              <a:rPr lang="fr-FR" sz="4000" dirty="0" smtClean="0"/>
              <a:t> </a:t>
            </a:r>
            <a:r>
              <a:rPr lang="fr-FR" sz="4000" dirty="0" err="1" smtClean="0"/>
              <a:t>towards</a:t>
            </a:r>
            <a:r>
              <a:rPr lang="fr-FR" sz="4000" dirty="0" smtClean="0"/>
              <a:t> </a:t>
            </a:r>
            <a:r>
              <a:rPr lang="fr-FR" sz="4000" dirty="0" err="1" smtClean="0"/>
              <a:t>cities</a:t>
            </a:r>
            <a:endParaRPr lang="fr-FR" sz="4000" dirty="0" smtClean="0"/>
          </a:p>
          <a:p>
            <a:r>
              <a:rPr lang="fr-FR" sz="4000" dirty="0" err="1" smtClean="0"/>
              <a:t>Cities</a:t>
            </a:r>
            <a:r>
              <a:rPr lang="fr-FR" sz="4000" dirty="0" smtClean="0"/>
              <a:t>= jobs</a:t>
            </a:r>
          </a:p>
          <a:p>
            <a:endParaRPr lang="fr-FR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CA" sz="4200" b="1" u="sng" cap="small" dirty="0"/>
              <a:t>Living Conditions in Cities </a:t>
            </a:r>
            <a:r>
              <a:rPr lang="en-CA" sz="4200" b="1" u="sng" cap="small" dirty="0">
                <a:sym typeface="Wingdings" panose="05000000000000000000" pitchFamily="2" charset="2"/>
              </a:rPr>
              <a:t> early 1900s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fr-CA" sz="3600" dirty="0" smtClean="0"/>
              <a:t>Montréal </a:t>
            </a:r>
            <a:r>
              <a:rPr lang="fr-CA" sz="3600" dirty="0" smtClean="0">
                <a:sym typeface="Wingdings" pitchFamily="2" charset="2"/>
              </a:rPr>
              <a:t>  Financial center of Canada</a:t>
            </a:r>
          </a:p>
          <a:p>
            <a:r>
              <a:rPr lang="fr-CA" sz="3600" dirty="0" err="1" smtClean="0">
                <a:sym typeface="Wingdings" pitchFamily="2" charset="2"/>
              </a:rPr>
              <a:t>Big</a:t>
            </a:r>
            <a:r>
              <a:rPr lang="fr-CA" sz="3600" dirty="0" smtClean="0">
                <a:sym typeface="Wingdings" pitchFamily="2" charset="2"/>
              </a:rPr>
              <a:t> </a:t>
            </a:r>
            <a:r>
              <a:rPr lang="fr-CA" sz="3600" dirty="0" err="1" smtClean="0">
                <a:sym typeface="Wingdings" pitchFamily="2" charset="2"/>
              </a:rPr>
              <a:t>companies</a:t>
            </a:r>
            <a:r>
              <a:rPr lang="fr-CA" sz="3600" dirty="0" smtClean="0">
                <a:sym typeface="Wingdings" pitchFamily="2" charset="2"/>
              </a:rPr>
              <a:t>  </a:t>
            </a:r>
            <a:r>
              <a:rPr lang="fr-FR" sz="3600" dirty="0" err="1" smtClean="0"/>
              <a:t>head</a:t>
            </a:r>
            <a:r>
              <a:rPr lang="fr-FR" sz="3600" dirty="0" smtClean="0"/>
              <a:t> offices</a:t>
            </a:r>
            <a:r>
              <a:rPr lang="fr-FR" sz="3600" dirty="0"/>
              <a:t> </a:t>
            </a:r>
            <a:r>
              <a:rPr lang="fr-FR" sz="3600" dirty="0" smtClean="0"/>
              <a:t>in MTL</a:t>
            </a:r>
          </a:p>
          <a:p>
            <a:r>
              <a:rPr lang="fr-FR" sz="3600" dirty="0" err="1" smtClean="0"/>
              <a:t>Big</a:t>
            </a:r>
            <a:r>
              <a:rPr lang="fr-FR" sz="3600" dirty="0" smtClean="0"/>
              <a:t> </a:t>
            </a:r>
            <a:r>
              <a:rPr lang="fr-FR" sz="3600" dirty="0" err="1" smtClean="0"/>
              <a:t>companies</a:t>
            </a:r>
            <a:r>
              <a:rPr lang="fr-FR" sz="3600" dirty="0" smtClean="0"/>
              <a:t> = jobs = </a:t>
            </a:r>
            <a:r>
              <a:rPr lang="fr-FR" sz="3600" dirty="0" err="1" smtClean="0"/>
              <a:t>workers</a:t>
            </a:r>
            <a:r>
              <a:rPr lang="fr-FR" sz="3600" dirty="0" smtClean="0"/>
              <a:t> = </a:t>
            </a:r>
            <a:r>
              <a:rPr lang="fr-FR" sz="3600" u="sng" dirty="0" err="1" smtClean="0"/>
              <a:t>MTL’s</a:t>
            </a:r>
            <a:r>
              <a:rPr lang="fr-FR" sz="3600" u="sng" dirty="0" smtClean="0"/>
              <a:t> population </a:t>
            </a:r>
            <a:r>
              <a:rPr lang="fr-FR" sz="3600" u="sng" dirty="0" err="1" smtClean="0"/>
              <a:t>rises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quickly</a:t>
            </a:r>
            <a:endParaRPr lang="fr-FR" sz="3600" u="sng" dirty="0" smtClean="0"/>
          </a:p>
          <a:p>
            <a:r>
              <a:rPr lang="fr-FR" sz="3600" dirty="0" smtClean="0"/>
              <a:t>1931 = population of 1 million in MTL </a:t>
            </a:r>
          </a:p>
          <a:p>
            <a:endParaRPr lang="fr-FR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64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Population of </a:t>
            </a:r>
            <a:r>
              <a:rPr lang="fr-FR" sz="4000" dirty="0" err="1" smtClean="0"/>
              <a:t>Cities</a:t>
            </a:r>
            <a:r>
              <a:rPr lang="fr-FR" sz="4000" dirty="0" smtClean="0"/>
              <a:t> in 1901 and 1931 </a:t>
            </a:r>
            <a:r>
              <a:rPr lang="fr-FR" sz="4000" dirty="0" smtClean="0">
                <a:sym typeface="Wingdings" panose="05000000000000000000" pitchFamily="2" charset="2"/>
              </a:rPr>
              <a:t> Province of </a:t>
            </a:r>
            <a:r>
              <a:rPr lang="fr-FR" sz="4000" dirty="0" err="1" smtClean="0">
                <a:sym typeface="Wingdings" panose="05000000000000000000" pitchFamily="2" charset="2"/>
              </a:rPr>
              <a:t>Quebec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en-CA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310060"/>
              </p:ext>
            </p:extLst>
          </p:nvPr>
        </p:nvGraphicFramePr>
        <p:xfrm>
          <a:off x="179512" y="1196752"/>
          <a:ext cx="8712969" cy="552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44025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/>
                        <a:t>1901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/>
                        <a:t>1931</a:t>
                      </a:r>
                      <a:endParaRPr lang="en-CA" sz="3600" dirty="0"/>
                    </a:p>
                  </a:txBody>
                  <a:tcPr/>
                </a:tc>
              </a:tr>
              <a:tr h="1266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3200" noProof="0" dirty="0" smtClean="0"/>
                        <a:t>Montréal and </a:t>
                      </a:r>
                      <a:r>
                        <a:rPr lang="fr-CA" sz="3200" noProof="0" dirty="0" err="1" smtClean="0"/>
                        <a:t>surounding</a:t>
                      </a:r>
                      <a:r>
                        <a:rPr lang="fr-CA" sz="3200" noProof="0" dirty="0" smtClean="0"/>
                        <a:t> areas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324,880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1, 023, 158</a:t>
                      </a:r>
                      <a:endParaRPr lang="fr-CA" sz="3200" noProof="0"/>
                    </a:p>
                  </a:txBody>
                  <a:tcPr/>
                </a:tc>
              </a:tr>
              <a:tr h="1266471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err="1" smtClean="0"/>
                        <a:t>Quebec</a:t>
                      </a:r>
                      <a:r>
                        <a:rPr lang="fr-CA" sz="3200" noProof="0" dirty="0" smtClean="0"/>
                        <a:t> City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68, 840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130, 594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Sherbrooke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1, 765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28, 933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Trois-Rivieres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9, 981</a:t>
                      </a:r>
                      <a:endParaRPr lang="fr-CA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35, 450</a:t>
                      </a:r>
                      <a:endParaRPr lang="fr-CA" sz="3200" noProof="0"/>
                    </a:p>
                  </a:txBody>
                  <a:tcPr/>
                </a:tc>
              </a:tr>
              <a:tr h="687513"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Hull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smtClean="0"/>
                        <a:t>13, 993</a:t>
                      </a:r>
                      <a:endParaRPr lang="fr-CA" sz="3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noProof="0" dirty="0" smtClean="0"/>
                        <a:t>24, 433</a:t>
                      </a:r>
                      <a:endParaRPr lang="fr-CA" sz="3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5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CA" sz="4800" dirty="0" smtClean="0"/>
              <a:t>MTL in 1930 = 60% francophone</a:t>
            </a:r>
          </a:p>
          <a:p>
            <a:r>
              <a:rPr lang="fr-FR" sz="4800" dirty="0" err="1" smtClean="0"/>
              <a:t>However</a:t>
            </a:r>
            <a:r>
              <a:rPr lang="fr-FR" sz="4800" dirty="0" smtClean="0"/>
              <a:t>, </a:t>
            </a:r>
            <a:r>
              <a:rPr lang="fr-FR" sz="4800" dirty="0" err="1" smtClean="0"/>
              <a:t>most</a:t>
            </a:r>
            <a:r>
              <a:rPr lang="fr-FR" sz="4800" dirty="0" smtClean="0"/>
              <a:t> of the </a:t>
            </a:r>
            <a:r>
              <a:rPr lang="fr-FR" sz="4800" dirty="0" err="1" smtClean="0"/>
              <a:t>advertisments</a:t>
            </a:r>
            <a:r>
              <a:rPr lang="fr-FR" sz="4800" dirty="0" smtClean="0"/>
              <a:t> and </a:t>
            </a:r>
            <a:r>
              <a:rPr lang="fr-FR" sz="4800" dirty="0" err="1" smtClean="0"/>
              <a:t>signs</a:t>
            </a:r>
            <a:r>
              <a:rPr lang="fr-FR" sz="4800" dirty="0" smtClean="0"/>
              <a:t> in MTL are English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0575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u="sng" dirty="0" err="1" smtClean="0"/>
              <a:t>After</a:t>
            </a:r>
            <a:r>
              <a:rPr lang="fr-CA" u="sng" dirty="0" smtClean="0"/>
              <a:t>  1900 </a:t>
            </a:r>
            <a:r>
              <a:rPr lang="fr-CA" u="sng" dirty="0" smtClean="0">
                <a:sym typeface="Wingdings" pitchFamily="2" charset="2"/>
              </a:rPr>
              <a:t> </a:t>
            </a:r>
            <a:r>
              <a:rPr lang="fr-CA" u="sng" dirty="0" smtClean="0"/>
              <a:t>in </a:t>
            </a:r>
            <a:r>
              <a:rPr lang="fr-CA" u="sng" dirty="0" err="1" smtClean="0"/>
              <a:t>cities</a:t>
            </a:r>
            <a:r>
              <a:rPr lang="fr-CA" dirty="0" smtClean="0"/>
              <a:t>:</a:t>
            </a:r>
          </a:p>
          <a:p>
            <a:r>
              <a:rPr lang="fr-CA" dirty="0" err="1" smtClean="0"/>
              <a:t>Wealthy</a:t>
            </a:r>
            <a:r>
              <a:rPr lang="fr-CA" dirty="0" smtClean="0"/>
              <a:t> and </a:t>
            </a:r>
            <a:r>
              <a:rPr lang="fr-CA" dirty="0" err="1" smtClean="0"/>
              <a:t>poor</a:t>
            </a:r>
            <a:endParaRPr lang="fr-CA" dirty="0" smtClean="0"/>
          </a:p>
          <a:p>
            <a:r>
              <a:rPr lang="fr-CA" dirty="0" smtClean="0"/>
              <a:t>New Technologies</a:t>
            </a:r>
          </a:p>
          <a:p>
            <a:r>
              <a:rPr lang="fr-CA" dirty="0" smtClean="0"/>
              <a:t>New Services </a:t>
            </a:r>
            <a:r>
              <a:rPr lang="fr-CA" dirty="0" smtClean="0">
                <a:sym typeface="Wingdings" pitchFamily="2" charset="2"/>
              </a:rPr>
              <a:t> ‘</a:t>
            </a:r>
            <a:r>
              <a:rPr lang="fr-CA" dirty="0" err="1" smtClean="0">
                <a:sym typeface="Wingdings" pitchFamily="2" charset="2"/>
              </a:rPr>
              <a:t>streetcars</a:t>
            </a:r>
            <a:r>
              <a:rPr lang="fr-CA" dirty="0" smtClean="0">
                <a:sym typeface="Wingdings" pitchFamily="2" charset="2"/>
              </a:rPr>
              <a:t>’, </a:t>
            </a:r>
            <a:r>
              <a:rPr lang="fr-CA" dirty="0" err="1" smtClean="0">
                <a:sym typeface="Wingdings" pitchFamily="2" charset="2"/>
              </a:rPr>
              <a:t>parks</a:t>
            </a:r>
            <a:r>
              <a:rPr lang="fr-CA" dirty="0" smtClean="0">
                <a:sym typeface="Wingdings" pitchFamily="2" charset="2"/>
              </a:rPr>
              <a:t>, etc.</a:t>
            </a:r>
            <a:endParaRPr lang="fr-CA" dirty="0" smtClean="0"/>
          </a:p>
          <a:p>
            <a:r>
              <a:rPr lang="fr-FR" dirty="0" smtClean="0"/>
              <a:t>Time for </a:t>
            </a:r>
            <a:r>
              <a:rPr lang="fr-FR" dirty="0" err="1" smtClean="0"/>
              <a:t>leisure</a:t>
            </a:r>
            <a:r>
              <a:rPr lang="fr-FR" dirty="0" smtClean="0"/>
              <a:t> (</a:t>
            </a:r>
            <a:r>
              <a:rPr lang="fr-FR" dirty="0" err="1" smtClean="0"/>
              <a:t>parks</a:t>
            </a:r>
            <a:r>
              <a:rPr lang="fr-FR" dirty="0" smtClean="0"/>
              <a:t>, sports, </a:t>
            </a:r>
            <a:r>
              <a:rPr lang="fr-FR" dirty="0" err="1" smtClean="0"/>
              <a:t>cinemas</a:t>
            </a:r>
            <a:r>
              <a:rPr lang="fr-FR" dirty="0" smtClean="0"/>
              <a:t>, nightclubs, etc.)</a:t>
            </a:r>
          </a:p>
          <a:p>
            <a:r>
              <a:rPr lang="en-CA" dirty="0" smtClean="0"/>
              <a:t>Media </a:t>
            </a:r>
            <a:r>
              <a:rPr lang="fr-FR" dirty="0" smtClean="0"/>
              <a:t>(</a:t>
            </a:r>
            <a:r>
              <a:rPr lang="fr-FR" dirty="0" err="1" smtClean="0"/>
              <a:t>newspapaer</a:t>
            </a:r>
            <a:r>
              <a:rPr lang="fr-FR" dirty="0" smtClean="0"/>
              <a:t>, radio </a:t>
            </a:r>
            <a:r>
              <a:rPr lang="fr-FR" dirty="0" smtClean="0">
                <a:sym typeface="Wingdings" pitchFamily="2" charset="2"/>
              </a:rPr>
              <a:t> CKAC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stores (</a:t>
            </a:r>
            <a:r>
              <a:rPr lang="fr-FR" dirty="0" err="1" smtClean="0"/>
              <a:t>Eatons</a:t>
            </a:r>
            <a:r>
              <a:rPr lang="fr-FR" dirty="0" smtClean="0"/>
              <a:t>, </a:t>
            </a:r>
            <a:r>
              <a:rPr lang="fr-FR" dirty="0" err="1" smtClean="0"/>
              <a:t>Ogilvy’s</a:t>
            </a:r>
            <a:r>
              <a:rPr lang="fr-FR" dirty="0" smtClean="0"/>
              <a:t>, etc.)</a:t>
            </a:r>
          </a:p>
          <a:p>
            <a:endParaRPr lang="fr-FR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56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nitoba_Loca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698024" cy="4680520"/>
          </a:xfrm>
        </p:spPr>
      </p:pic>
      <p:pic>
        <p:nvPicPr>
          <p:cNvPr id="8" name="Content Placeholder 7" descr="manitoba187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196752"/>
            <a:ext cx="2664296" cy="4608512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771800" y="4941168"/>
            <a:ext cx="4032448" cy="432048"/>
          </a:xfrm>
          <a:prstGeom prst="straightConnector1">
            <a:avLst/>
          </a:prstGeom>
          <a:ln w="1079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2627784" y="4941168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5045697450_0d626743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7777162" cy="6034088"/>
          </a:xfrm>
          <a:ln w="28575">
            <a:solidFill>
              <a:schemeClr val="tx1"/>
            </a:solidFill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11188" y="0"/>
            <a:ext cx="2875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Port of MTL-1920s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 descr="SaintLaurent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692150"/>
            <a:ext cx="6770687" cy="5764213"/>
          </a:xfrm>
          <a:ln w="28575">
            <a:solidFill>
              <a:schemeClr val="tx1"/>
            </a:solidFill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79388" y="0"/>
            <a:ext cx="3501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Boul. St </a:t>
            </a:r>
            <a:r>
              <a:rPr lang="en-US" sz="2800" dirty="0"/>
              <a:t>Laurent </a:t>
            </a:r>
            <a:r>
              <a:rPr lang="en-US" sz="2800" dirty="0" smtClean="0"/>
              <a:t>- </a:t>
            </a:r>
            <a:r>
              <a:rPr lang="en-US" sz="2800" dirty="0"/>
              <a:t>1921</a:t>
            </a:r>
          </a:p>
        </p:txBody>
      </p:sp>
    </p:spTree>
    <p:extLst>
      <p:ext uri="{BB962C8B-B14F-4D97-AF65-F5344CB8AC3E}">
        <p14:creationId xmlns:p14="http://schemas.microsoft.com/office/powerpoint/2010/main" val="35782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fr-CA" sz="3600" dirty="0" smtClean="0"/>
              <a:t>Sun Life Building-1930s</a:t>
            </a:r>
            <a:endParaRPr lang="fr-CA" sz="3600" dirty="0"/>
          </a:p>
        </p:txBody>
      </p:sp>
      <p:pic>
        <p:nvPicPr>
          <p:cNvPr id="4" name="Content Placeholder 4" descr="a069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692696"/>
            <a:ext cx="8496944" cy="590465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04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345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5976664" cy="6408712"/>
          </a:xfrm>
        </p:spPr>
      </p:pic>
    </p:spTree>
    <p:extLst>
      <p:ext uri="{BB962C8B-B14F-4D97-AF65-F5344CB8AC3E}">
        <p14:creationId xmlns:p14="http://schemas.microsoft.com/office/powerpoint/2010/main" val="3649325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CKAC RADIO-1920s</a:t>
            </a:r>
            <a:endParaRPr lang="en-CA" dirty="0"/>
          </a:p>
        </p:txBody>
      </p:sp>
      <p:pic>
        <p:nvPicPr>
          <p:cNvPr id="4" name="Content Placeholder 4" descr="3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268760"/>
            <a:ext cx="6048672" cy="5322831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172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1" name="Content Placeholder 3" descr="00587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7416800" cy="5895975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6" descr="MP-0000_2327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333375"/>
            <a:ext cx="3887787" cy="591661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2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 descr="C288_G_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33375"/>
            <a:ext cx="4752975" cy="6097588"/>
          </a:xfrm>
        </p:spPr>
      </p:pic>
    </p:spTree>
    <p:extLst>
      <p:ext uri="{BB962C8B-B14F-4D97-AF65-F5344CB8AC3E}">
        <p14:creationId xmlns:p14="http://schemas.microsoft.com/office/powerpoint/2010/main" val="3366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74019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val="1446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01929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0496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Content Placeholder 6" descr="c005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40215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2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v3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6336704"/>
          </a:xfrm>
        </p:spPr>
      </p:pic>
    </p:spTree>
    <p:extLst>
      <p:ext uri="{BB962C8B-B14F-4D97-AF65-F5344CB8AC3E}">
        <p14:creationId xmlns:p14="http://schemas.microsoft.com/office/powerpoint/2010/main" val="5098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CA" sz="4600" u="sng" dirty="0" err="1" smtClean="0"/>
              <a:t>Prosperity</a:t>
            </a:r>
            <a:r>
              <a:rPr lang="fr-CA" sz="4600" u="sng" dirty="0" smtClean="0"/>
              <a:t> and </a:t>
            </a:r>
            <a:r>
              <a:rPr lang="fr-CA" sz="4600" u="sng" dirty="0" err="1" smtClean="0"/>
              <a:t>Poverty</a:t>
            </a:r>
            <a:r>
              <a:rPr lang="fr-CA" sz="4600" u="sng" dirty="0" smtClean="0"/>
              <a:t> in MTL</a:t>
            </a:r>
            <a:r>
              <a:rPr lang="fr-CA" sz="4600" dirty="0" smtClean="0"/>
              <a:t>:</a:t>
            </a:r>
          </a:p>
          <a:p>
            <a:pPr>
              <a:buNone/>
            </a:pPr>
            <a:endParaRPr lang="fr-CA" dirty="0" smtClean="0"/>
          </a:p>
          <a:p>
            <a:r>
              <a:rPr lang="fr-CA" sz="4500" dirty="0" err="1" smtClean="0"/>
              <a:t>Wealthy</a:t>
            </a:r>
            <a:r>
              <a:rPr lang="fr-CA" sz="4500" dirty="0" smtClean="0"/>
              <a:t> people (English) = </a:t>
            </a:r>
            <a:r>
              <a:rPr lang="fr-CA" sz="4500" dirty="0" err="1" smtClean="0"/>
              <a:t>Upper</a:t>
            </a:r>
            <a:r>
              <a:rPr lang="fr-CA" sz="4500" dirty="0" smtClean="0"/>
              <a:t> class </a:t>
            </a:r>
            <a:r>
              <a:rPr lang="fr-CA" sz="4500" dirty="0" err="1" smtClean="0"/>
              <a:t>neighboroods</a:t>
            </a:r>
            <a:r>
              <a:rPr lang="fr-CA" sz="4500" dirty="0" smtClean="0"/>
              <a:t> = </a:t>
            </a:r>
            <a:r>
              <a:rPr lang="en-CA" sz="4500" dirty="0" smtClean="0"/>
              <a:t>secure, good sewer systems, good water quality, </a:t>
            </a:r>
            <a:r>
              <a:rPr lang="en-CA" sz="4500" dirty="0" err="1" smtClean="0"/>
              <a:t>electrcity</a:t>
            </a:r>
            <a:r>
              <a:rPr lang="en-CA" sz="4500" dirty="0" smtClean="0"/>
              <a:t>, streets lined with trees</a:t>
            </a:r>
          </a:p>
          <a:p>
            <a:pPr marL="0" indent="0">
              <a:buNone/>
            </a:pPr>
            <a:endParaRPr lang="fr-FR" sz="4500" dirty="0" smtClean="0"/>
          </a:p>
          <a:p>
            <a:r>
              <a:rPr lang="en-CA" sz="4500" dirty="0" smtClean="0"/>
              <a:t>Men with good jobs</a:t>
            </a:r>
            <a:r>
              <a:rPr lang="fr-CA" sz="4500" dirty="0" smtClean="0">
                <a:sym typeface="Wingdings" pitchFamily="2" charset="2"/>
              </a:rPr>
              <a:t> $3500 per </a:t>
            </a:r>
            <a:r>
              <a:rPr lang="fr-CA" sz="4500" dirty="0" err="1" smtClean="0">
                <a:sym typeface="Wingdings" pitchFamily="2" charset="2"/>
              </a:rPr>
              <a:t>year</a:t>
            </a:r>
            <a:r>
              <a:rPr lang="fr-CA" sz="4500" dirty="0" smtClean="0">
                <a:sym typeface="Wingdings" pitchFamily="2" charset="2"/>
              </a:rPr>
              <a:t>. </a:t>
            </a:r>
            <a:r>
              <a:rPr lang="fr-CA" sz="4500" u="sng" dirty="0" smtClean="0">
                <a:sym typeface="Wingdings" pitchFamily="2" charset="2"/>
              </a:rPr>
              <a:t>NO </a:t>
            </a:r>
            <a:r>
              <a:rPr lang="fr-CA" sz="4500" u="sng" dirty="0" err="1" smtClean="0">
                <a:sym typeface="Wingdings" pitchFamily="2" charset="2"/>
              </a:rPr>
              <a:t>manual</a:t>
            </a:r>
            <a:r>
              <a:rPr lang="fr-CA" sz="4500" u="sng" dirty="0" smtClean="0">
                <a:sym typeface="Wingdings" pitchFamily="2" charset="2"/>
              </a:rPr>
              <a:t> labour</a:t>
            </a:r>
          </a:p>
          <a:p>
            <a:pPr>
              <a:buNone/>
            </a:pPr>
            <a:endParaRPr lang="fr-CA" sz="4500" u="sng" dirty="0" smtClean="0">
              <a:sym typeface="Wingdings" pitchFamily="2" charset="2"/>
            </a:endParaRPr>
          </a:p>
          <a:p>
            <a:r>
              <a:rPr lang="fr-CA" sz="4500" dirty="0" err="1" smtClean="0">
                <a:sym typeface="Wingdings" pitchFamily="2" charset="2"/>
              </a:rPr>
              <a:t>Wealthy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neighborhoods</a:t>
            </a:r>
            <a:r>
              <a:rPr lang="fr-CA" sz="4500" dirty="0" smtClean="0">
                <a:sym typeface="Wingdings" pitchFamily="2" charset="2"/>
              </a:rPr>
              <a:t> Westmount/Golden Square Mile/Outremont</a:t>
            </a:r>
          </a:p>
          <a:p>
            <a:pPr>
              <a:buNone/>
            </a:pPr>
            <a:endParaRPr lang="fr-CA" sz="4500" dirty="0" smtClean="0">
              <a:sym typeface="Wingdings" pitchFamily="2" charset="2"/>
            </a:endParaRPr>
          </a:p>
          <a:p>
            <a:r>
              <a:rPr lang="fr-CA" sz="4500" dirty="0" err="1">
                <a:sym typeface="Wingdings" pitchFamily="2" charset="2"/>
              </a:rPr>
              <a:t>Wealthy</a:t>
            </a:r>
            <a:r>
              <a:rPr lang="fr-CA" sz="4500" dirty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neighborhoods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seperated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from</a:t>
            </a:r>
            <a:r>
              <a:rPr lang="fr-CA" sz="4500" dirty="0" smtClean="0">
                <a:sym typeface="Wingdings" pitchFamily="2" charset="2"/>
              </a:rPr>
              <a:t> </a:t>
            </a:r>
            <a:r>
              <a:rPr lang="fr-CA" sz="4500" dirty="0" err="1" smtClean="0">
                <a:sym typeface="Wingdings" pitchFamily="2" charset="2"/>
              </a:rPr>
              <a:t>factories</a:t>
            </a:r>
            <a:r>
              <a:rPr lang="fr-CA" sz="4500" dirty="0" smtClean="0">
                <a:sym typeface="Wingdings" pitchFamily="2" charset="2"/>
              </a:rPr>
              <a:t> and on top of Mount Royal</a:t>
            </a:r>
            <a:endParaRPr lang="fr-CA" b="1" dirty="0" smtClean="0"/>
          </a:p>
          <a:p>
            <a:pPr>
              <a:buNone/>
            </a:pPr>
            <a:r>
              <a:rPr lang="fr-CA" dirty="0" smtClean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6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en-CA" sz="3200" b="1" u="sng" cap="small" dirty="0"/>
              <a:t>Living Conditions in Cities </a:t>
            </a:r>
            <a:r>
              <a:rPr lang="en-CA" sz="32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fr-CA" dirty="0" err="1" smtClean="0"/>
              <a:t>Lower</a:t>
            </a:r>
            <a:r>
              <a:rPr lang="fr-CA" dirty="0" smtClean="0"/>
              <a:t> class (</a:t>
            </a:r>
            <a:r>
              <a:rPr lang="fr-CA" dirty="0" err="1" smtClean="0"/>
              <a:t>poor</a:t>
            </a:r>
            <a:r>
              <a:rPr lang="fr-CA" dirty="0" smtClean="0"/>
              <a:t>) people (French &amp; immigrants) = </a:t>
            </a:r>
            <a:r>
              <a:rPr lang="fr-CA" dirty="0" err="1" smtClean="0"/>
              <a:t>lower</a:t>
            </a:r>
            <a:r>
              <a:rPr lang="fr-CA" dirty="0" smtClean="0"/>
              <a:t> class </a:t>
            </a:r>
            <a:r>
              <a:rPr lang="fr-CA" dirty="0" err="1" smtClean="0"/>
              <a:t>neighborhoods</a:t>
            </a:r>
            <a:r>
              <a:rPr lang="fr-CA" dirty="0" smtClean="0"/>
              <a:t> = not good </a:t>
            </a:r>
            <a:r>
              <a:rPr lang="fr-CA" dirty="0" err="1" smtClean="0"/>
              <a:t>sewer</a:t>
            </a:r>
            <a:r>
              <a:rPr lang="fr-CA" dirty="0" smtClean="0"/>
              <a:t> </a:t>
            </a:r>
            <a:r>
              <a:rPr lang="fr-CA" dirty="0" err="1" smtClean="0"/>
              <a:t>systems</a:t>
            </a:r>
            <a:r>
              <a:rPr lang="fr-CA" dirty="0" smtClean="0"/>
              <a:t> &amp; </a:t>
            </a:r>
            <a:r>
              <a:rPr lang="fr-CA" dirty="0" err="1" smtClean="0"/>
              <a:t>poor</a:t>
            </a:r>
            <a:r>
              <a:rPr lang="fr-CA" dirty="0" smtClean="0"/>
              <a:t> </a:t>
            </a:r>
            <a:r>
              <a:rPr lang="fr-CA" dirty="0" err="1" smtClean="0"/>
              <a:t>quality</a:t>
            </a:r>
            <a:r>
              <a:rPr lang="fr-CA" dirty="0" smtClean="0"/>
              <a:t> water / no </a:t>
            </a:r>
            <a:r>
              <a:rPr lang="fr-CA" dirty="0" err="1" smtClean="0"/>
              <a:t>electricity</a:t>
            </a:r>
            <a:r>
              <a:rPr lang="fr-CA" dirty="0" smtClean="0"/>
              <a:t> /</a:t>
            </a:r>
            <a:r>
              <a:rPr lang="en-CA" dirty="0" smtClean="0"/>
              <a:t>no security</a:t>
            </a:r>
            <a:r>
              <a:rPr lang="fr-FR" dirty="0" smtClean="0"/>
              <a:t>/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houses</a:t>
            </a:r>
            <a:r>
              <a:rPr lang="fr-FR" dirty="0" smtClean="0"/>
              <a:t> /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err="1" smtClean="0"/>
              <a:t>streets</a:t>
            </a:r>
            <a:endParaRPr lang="fr-FR" dirty="0" smtClean="0"/>
          </a:p>
          <a:p>
            <a:r>
              <a:rPr lang="fr-FR" dirty="0" err="1" smtClean="0"/>
              <a:t>Lower</a:t>
            </a:r>
            <a:r>
              <a:rPr lang="fr-FR" dirty="0" smtClean="0"/>
              <a:t> class / </a:t>
            </a:r>
            <a:r>
              <a:rPr lang="fr-FR" dirty="0" err="1" smtClean="0"/>
              <a:t>working</a:t>
            </a:r>
            <a:r>
              <a:rPr lang="fr-FR" dirty="0" smtClean="0"/>
              <a:t> class men</a:t>
            </a:r>
            <a:r>
              <a:rPr lang="fr-FR" dirty="0" smtClean="0">
                <a:sym typeface="Wingdings" pitchFamily="2" charset="2"/>
              </a:rPr>
              <a:t> $1000 per </a:t>
            </a:r>
            <a:r>
              <a:rPr lang="fr-FR" dirty="0" err="1" smtClean="0">
                <a:sym typeface="Wingdings" pitchFamily="2" charset="2"/>
              </a:rPr>
              <a:t>year</a:t>
            </a:r>
            <a:endParaRPr lang="fr-FR" dirty="0" smtClean="0"/>
          </a:p>
          <a:p>
            <a:r>
              <a:rPr lang="fr-FR" dirty="0" smtClean="0"/>
              <a:t>Non </a:t>
            </a:r>
            <a:r>
              <a:rPr lang="fr-FR" dirty="0" err="1" smtClean="0"/>
              <a:t>paturized</a:t>
            </a:r>
            <a:r>
              <a:rPr lang="fr-FR" dirty="0" smtClean="0"/>
              <a:t> </a:t>
            </a:r>
            <a:r>
              <a:rPr lang="fr-FR" dirty="0" err="1" smtClean="0"/>
              <a:t>milk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bad</a:t>
            </a:r>
            <a:r>
              <a:rPr lang="fr-FR" dirty="0" smtClean="0">
                <a:sym typeface="Wingdings" pitchFamily="2" charset="2"/>
              </a:rPr>
              <a:t> for </a:t>
            </a:r>
            <a:r>
              <a:rPr lang="fr-FR" dirty="0" err="1" smtClean="0">
                <a:sym typeface="Wingdings" pitchFamily="2" charset="2"/>
              </a:rPr>
              <a:t>children</a:t>
            </a:r>
            <a:r>
              <a:rPr lang="fr-FR" dirty="0" smtClean="0">
                <a:sym typeface="Wingdings" pitchFamily="2" charset="2"/>
              </a:rPr>
              <a:t> to drink</a:t>
            </a:r>
          </a:p>
          <a:p>
            <a:pPr lvl="0"/>
            <a:r>
              <a:rPr lang="fr-CA" dirty="0" err="1" smtClean="0"/>
              <a:t>Consequences</a:t>
            </a:r>
            <a:r>
              <a:rPr lang="fr-CA" dirty="0" smtClean="0"/>
              <a:t> of </a:t>
            </a:r>
            <a:r>
              <a:rPr lang="fr-CA" dirty="0" err="1" smtClean="0"/>
              <a:t>these</a:t>
            </a:r>
            <a:r>
              <a:rPr lang="fr-CA" dirty="0" smtClean="0"/>
              <a:t> conditions :</a:t>
            </a:r>
            <a:endParaRPr lang="en-CA" sz="2800" dirty="0" smtClean="0"/>
          </a:p>
          <a:p>
            <a:pPr lvl="1"/>
            <a:r>
              <a:rPr lang="en-CA" dirty="0" smtClean="0"/>
              <a:t>Infant mortality rate very high</a:t>
            </a:r>
            <a:endParaRPr lang="en-CA" sz="2400" dirty="0" smtClean="0"/>
          </a:p>
          <a:p>
            <a:pPr lvl="1"/>
            <a:r>
              <a:rPr lang="en-CA" dirty="0" smtClean="0"/>
              <a:t>Epidemics</a:t>
            </a:r>
            <a:endParaRPr lang="en-CA" sz="2400" dirty="0" smtClean="0"/>
          </a:p>
          <a:p>
            <a:pPr lvl="1"/>
            <a:r>
              <a:rPr lang="en-CA" dirty="0" smtClean="0"/>
              <a:t>tuberculosis</a:t>
            </a:r>
            <a:endParaRPr lang="en-CA" sz="2400" dirty="0" smtClean="0"/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68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en-CA" sz="3200" b="1" u="sng" cap="small" dirty="0"/>
              <a:t>Living Conditions in Cities </a:t>
            </a:r>
            <a:r>
              <a:rPr lang="en-CA" sz="32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CA" dirty="0" err="1" smtClean="0"/>
              <a:t>Children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 1 in 3 </a:t>
            </a:r>
            <a:r>
              <a:rPr lang="fr-FR" dirty="0" smtClean="0"/>
              <a:t>die </a:t>
            </a:r>
            <a:r>
              <a:rPr lang="fr-FR" dirty="0" err="1" smtClean="0"/>
              <a:t>before</a:t>
            </a:r>
            <a:r>
              <a:rPr lang="fr-FR" dirty="0" smtClean="0"/>
              <a:t> 1st </a:t>
            </a:r>
            <a:r>
              <a:rPr lang="fr-FR" dirty="0" err="1" smtClean="0"/>
              <a:t>birthday</a:t>
            </a:r>
            <a:endParaRPr lang="fr-FR" dirty="0" smtClean="0"/>
          </a:p>
          <a:p>
            <a:r>
              <a:rPr lang="fr-FR" dirty="0" smtClean="0"/>
              <a:t>Minimal job </a:t>
            </a:r>
            <a:r>
              <a:rPr lang="fr-FR" dirty="0" err="1" smtClean="0"/>
              <a:t>security</a:t>
            </a:r>
            <a:endParaRPr lang="fr-FR" dirty="0" smtClean="0"/>
          </a:p>
          <a:p>
            <a:r>
              <a:rPr lang="fr-FR" dirty="0" err="1" smtClean="0"/>
              <a:t>Lower</a:t>
            </a:r>
            <a:r>
              <a:rPr lang="fr-FR" dirty="0" smtClean="0"/>
              <a:t> class </a:t>
            </a:r>
            <a:r>
              <a:rPr lang="fr-FR" dirty="0" err="1" smtClean="0"/>
              <a:t>neighborhoods</a:t>
            </a:r>
            <a:r>
              <a:rPr lang="fr-FR" dirty="0" smtClean="0">
                <a:sym typeface="Wingdings" pitchFamily="2" charset="2"/>
              </a:rPr>
              <a:t> St. Henri/</a:t>
            </a:r>
            <a:r>
              <a:rPr lang="fr-FR" dirty="0" err="1" smtClean="0">
                <a:sym typeface="Wingdings" pitchFamily="2" charset="2"/>
              </a:rPr>
              <a:t>Griffintown</a:t>
            </a:r>
            <a:r>
              <a:rPr lang="fr-FR" dirty="0" smtClean="0">
                <a:sym typeface="Wingdings" pitchFamily="2" charset="2"/>
              </a:rPr>
              <a:t>/ Petite Bourgogne  close to </a:t>
            </a:r>
            <a:r>
              <a:rPr lang="fr-FR" dirty="0" err="1" smtClean="0">
                <a:sym typeface="Wingdings" pitchFamily="2" charset="2"/>
              </a:rPr>
              <a:t>factories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Money </a:t>
            </a:r>
            <a:r>
              <a:rPr lang="fr-FR" dirty="0" err="1" smtClean="0">
                <a:sym typeface="Wingdings" pitchFamily="2" charset="2"/>
              </a:rPr>
              <a:t>spent</a:t>
            </a:r>
            <a:r>
              <a:rPr lang="fr-FR" dirty="0" smtClean="0">
                <a:sym typeface="Wingdings" pitchFamily="2" charset="2"/>
              </a:rPr>
              <a:t> on </a:t>
            </a:r>
            <a:r>
              <a:rPr lang="fr-FR" dirty="0" err="1" smtClean="0">
                <a:sym typeface="Wingdings" pitchFamily="2" charset="2"/>
              </a:rPr>
              <a:t>food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shelter</a:t>
            </a:r>
            <a:r>
              <a:rPr lang="fr-FR" dirty="0" smtClean="0">
                <a:sym typeface="Wingdings" pitchFamily="2" charset="2"/>
              </a:rPr>
              <a:t> and </a:t>
            </a:r>
            <a:r>
              <a:rPr lang="fr-FR" dirty="0" err="1" smtClean="0">
                <a:sym typeface="Wingdings" pitchFamily="2" charset="2"/>
              </a:rPr>
              <a:t>clothing</a:t>
            </a:r>
            <a:r>
              <a:rPr lang="fr-FR" dirty="0" smtClean="0">
                <a:sym typeface="Wingdings" pitchFamily="2" charset="2"/>
              </a:rPr>
              <a:t> no money for fun</a:t>
            </a:r>
            <a:endParaRPr lang="fr-FR" dirty="0" smtClean="0"/>
          </a:p>
          <a:p>
            <a:endParaRPr lang="fr-FR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1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6" descr="5437989426_3fd660c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620713"/>
            <a:ext cx="6251575" cy="5975350"/>
          </a:xfrm>
          <a:ln w="28575">
            <a:solidFill>
              <a:schemeClr val="tx1"/>
            </a:solidFill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0"/>
            <a:ext cx="393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Golden Square Mile -1920s</a:t>
            </a:r>
          </a:p>
        </p:txBody>
      </p:sp>
    </p:spTree>
    <p:extLst>
      <p:ext uri="{BB962C8B-B14F-4D97-AF65-F5344CB8AC3E}">
        <p14:creationId xmlns:p14="http://schemas.microsoft.com/office/powerpoint/2010/main" val="25503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Golden Square Mile</a:t>
            </a:r>
          </a:p>
        </p:txBody>
      </p:sp>
      <p:pic>
        <p:nvPicPr>
          <p:cNvPr id="24579" name="Content Placeholder 3" descr="bagg-mans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3933825" cy="2647950"/>
          </a:xfrm>
          <a:ln w="28575">
            <a:solidFill>
              <a:schemeClr val="tx1"/>
            </a:solidFill>
          </a:ln>
        </p:spPr>
      </p:pic>
      <p:pic>
        <p:nvPicPr>
          <p:cNvPr id="24580" name="Content Placeholder 6" descr="2903707135_084c22e2fd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44824"/>
            <a:ext cx="3775075" cy="2663825"/>
          </a:xfrm>
          <a:ln w="28575">
            <a:solidFill>
              <a:schemeClr val="tx1"/>
            </a:solidFill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403350" y="4652963"/>
            <a:ext cx="15888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1918</a:t>
            </a:r>
            <a:endParaRPr lang="en-US" sz="5400" dirty="0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890289" y="4581128"/>
            <a:ext cx="1490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5400" dirty="0" err="1" smtClean="0"/>
              <a:t>Now</a:t>
            </a:r>
            <a:endParaRPr lang="fr-CA" sz="5400" dirty="0"/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5292080" y="5373216"/>
            <a:ext cx="327769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Corner Guy and </a:t>
            </a:r>
            <a:r>
              <a:rPr lang="en-US" sz="2000" dirty="0" err="1" smtClean="0"/>
              <a:t>Sherbrooke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4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petit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4248150" cy="2838450"/>
          </a:xfrm>
        </p:spPr>
      </p:pic>
      <p:pic>
        <p:nvPicPr>
          <p:cNvPr id="25603" name="Picture 6" descr="tresors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997200"/>
            <a:ext cx="5616575" cy="3667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932363" y="1412875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St-Henri – 1920s</a:t>
            </a:r>
          </a:p>
        </p:txBody>
      </p:sp>
    </p:spTree>
    <p:extLst>
      <p:ext uri="{BB962C8B-B14F-4D97-AF65-F5344CB8AC3E}">
        <p14:creationId xmlns:p14="http://schemas.microsoft.com/office/powerpoint/2010/main" val="1286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St Henri Lachine Canal</a:t>
            </a:r>
          </a:p>
        </p:txBody>
      </p:sp>
      <p:pic>
        <p:nvPicPr>
          <p:cNvPr id="26627" name="Content Placeholder 3" descr="LachineCanal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08050"/>
            <a:ext cx="7777163" cy="578643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8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Henri –Canal Lachine</a:t>
            </a:r>
          </a:p>
        </p:txBody>
      </p:sp>
      <p:pic>
        <p:nvPicPr>
          <p:cNvPr id="27651" name="Content Placeholder 3" descr="Condos-on-Lachine-Ca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3887787" cy="2916238"/>
          </a:xfrm>
          <a:ln w="28575">
            <a:solidFill>
              <a:schemeClr val="tx1"/>
            </a:solidFill>
          </a:ln>
        </p:spPr>
      </p:pic>
      <p:pic>
        <p:nvPicPr>
          <p:cNvPr id="27652" name="Picture 4" descr="tresors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105275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403350" y="4508500"/>
            <a:ext cx="1859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1920s</a:t>
            </a:r>
            <a:endParaRPr lang="en-US" sz="5400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156176" y="4508500"/>
            <a:ext cx="14900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5400" dirty="0" err="1" smtClean="0"/>
              <a:t>Now</a:t>
            </a:r>
            <a:endParaRPr lang="fr-CA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436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en-CA" sz="3600" b="1" u="sng" cap="small" dirty="0"/>
              <a:t>Living Conditions in Cities </a:t>
            </a:r>
            <a:r>
              <a:rPr lang="en-CA" sz="3600" b="1" u="sng" cap="small" dirty="0">
                <a:sym typeface="Wingdings" panose="05000000000000000000" pitchFamily="2" charset="2"/>
              </a:rPr>
              <a:t> early 1900s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fr-CA" b="1" u="sng" dirty="0" err="1" smtClean="0"/>
              <a:t>Working</a:t>
            </a:r>
            <a:r>
              <a:rPr lang="fr-CA" b="1" u="sng" dirty="0" smtClean="0"/>
              <a:t> Conditions in </a:t>
            </a:r>
            <a:r>
              <a:rPr lang="fr-CA" b="1" u="sng" smtClean="0"/>
              <a:t>factories</a:t>
            </a:r>
            <a:r>
              <a:rPr lang="fr-CA" b="1" smtClean="0"/>
              <a:t>:</a:t>
            </a:r>
            <a:endParaRPr lang="en-CA" dirty="0" smtClean="0"/>
          </a:p>
          <a:p>
            <a:pPr lvl="0"/>
            <a:r>
              <a:rPr lang="fr-CA" sz="4400" dirty="0" smtClean="0"/>
              <a:t>Difficiles dans les manufactures</a:t>
            </a:r>
            <a:endParaRPr lang="en-CA" sz="4400" dirty="0" smtClean="0"/>
          </a:p>
          <a:p>
            <a:pPr lvl="0"/>
            <a:r>
              <a:rPr lang="fr-CA" sz="4400" dirty="0" smtClean="0"/>
              <a:t>Aucune protection pour l’ouvrier</a:t>
            </a:r>
            <a:endParaRPr lang="en-CA" sz="4400" dirty="0" smtClean="0"/>
          </a:p>
          <a:p>
            <a:pPr lvl="0"/>
            <a:r>
              <a:rPr lang="fr-CA" sz="4400" dirty="0" smtClean="0"/>
              <a:t>Salaires et traitements tellement bas qu'ils forcent souvent tous les membres de la famille à travailler</a:t>
            </a:r>
            <a:endParaRPr lang="en-CA" sz="4400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57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0161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68952" cy="602707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5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77076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7776864" cy="6254899"/>
          </a:xfrm>
        </p:spPr>
      </p:pic>
    </p:spTree>
    <p:extLst>
      <p:ext uri="{BB962C8B-B14F-4D97-AF65-F5344CB8AC3E}">
        <p14:creationId xmlns:p14="http://schemas.microsoft.com/office/powerpoint/2010/main" val="27530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 descr="51b6ab5e-1560-95da-43daad7aed02c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09638"/>
            <a:ext cx="7824787" cy="4751387"/>
          </a:xfr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013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38336" cy="59046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1323</Words>
  <Application>Microsoft Office PowerPoint</Application>
  <PresentationFormat>On-screen Show (4:3)</PresentationFormat>
  <Paragraphs>213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Quebec and Canada right after Confederation</vt:lpstr>
      <vt:lpstr>Expansion of Territory</vt:lpstr>
      <vt:lpstr>PowerPoint Presentation</vt:lpstr>
      <vt:lpstr>Other provinces and territories join Canada</vt:lpstr>
      <vt:lpstr>Other provinces and territories join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Problems 1870s-1890s</vt:lpstr>
      <vt:lpstr>Economic Crisis in Canada</vt:lpstr>
      <vt:lpstr>Results of the recessions</vt:lpstr>
      <vt:lpstr>The National Policy (NP)</vt:lpstr>
      <vt:lpstr>Protect Canadian Industries</vt:lpstr>
      <vt:lpstr>PowerPoint Presentation</vt:lpstr>
      <vt:lpstr>PowerPoint Presentation</vt:lpstr>
      <vt:lpstr>Build a stronger railway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IMMIGRATION TO CANADA</vt:lpstr>
      <vt:lpstr>PowerPoint Presentation</vt:lpstr>
      <vt:lpstr>Impact of the National Policy (NP) on Quebec</vt:lpstr>
      <vt:lpstr>AGRICULTURE in Quebec 1870s-1890s</vt:lpstr>
      <vt:lpstr>AGRICULTURE</vt:lpstr>
      <vt:lpstr>Population of Québec &amp; emigration1871-1901</vt:lpstr>
      <vt:lpstr>Population of Québec &amp; emigration1871-1901</vt:lpstr>
      <vt:lpstr>PowerPoint Presentation</vt:lpstr>
      <vt:lpstr>PowerPoint Presentation</vt:lpstr>
      <vt:lpstr>PowerPoint Presentation</vt:lpstr>
      <vt:lpstr>Population of Québec &amp; emigration1871-1901</vt:lpstr>
      <vt:lpstr>Population of Québec &amp; emigration1871-1901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of Québec &amp; emigration1871-1901</vt:lpstr>
      <vt:lpstr>PowerPoint Presentation</vt:lpstr>
      <vt:lpstr>PowerPoint Presentation</vt:lpstr>
      <vt:lpstr>Living Conditions in Cities  early 1900s</vt:lpstr>
      <vt:lpstr>Living Conditions in Cities  early 1900s</vt:lpstr>
      <vt:lpstr>Population of Cities in 1901 and 1931  Province of Quebec </vt:lpstr>
      <vt:lpstr>Living Conditions in Cities  early 1900s</vt:lpstr>
      <vt:lpstr>Living Conditions in Cities  early 1900s</vt:lpstr>
      <vt:lpstr>PowerPoint Presentation</vt:lpstr>
      <vt:lpstr>PowerPoint Presentation</vt:lpstr>
      <vt:lpstr>Sun Life Building-1930s</vt:lpstr>
      <vt:lpstr>PowerPoint Presentation</vt:lpstr>
      <vt:lpstr>CKAC RADIO-1920s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Conditions in Cities  early 1900s</vt:lpstr>
      <vt:lpstr>Living Conditions in Cities  early 1900s</vt:lpstr>
      <vt:lpstr>Living Conditions in Cities  early 1900s</vt:lpstr>
      <vt:lpstr>PowerPoint Presentation</vt:lpstr>
      <vt:lpstr>Golden Square Mile</vt:lpstr>
      <vt:lpstr>PowerPoint Presentation</vt:lpstr>
      <vt:lpstr>St Henri Lachine Canal</vt:lpstr>
      <vt:lpstr>St Henri –Canal Lachine</vt:lpstr>
      <vt:lpstr>Living Conditions in Cities  early 1900s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Quebec and Canada right after Confederation</dc:title>
  <dc:creator>pc</dc:creator>
  <cp:lastModifiedBy>pc</cp:lastModifiedBy>
  <cp:revision>1</cp:revision>
  <dcterms:created xsi:type="dcterms:W3CDTF">2014-10-12T13:30:51Z</dcterms:created>
  <dcterms:modified xsi:type="dcterms:W3CDTF">2014-10-12T13:39:13Z</dcterms:modified>
</cp:coreProperties>
</file>