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6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9" r:id="rId13"/>
    <p:sldId id="270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2" y="-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BBC7AF-90FB-48E6-B005-1786BF571165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0C6FD945-BA98-4AB9-997F-F0EB7E1E63BF}">
      <dgm:prSet phldrT="[Text]" custT="1"/>
      <dgm:spPr/>
      <dgm:t>
        <a:bodyPr/>
        <a:lstStyle/>
        <a:p>
          <a:r>
            <a:rPr lang="en-CA" sz="2400" b="1" dirty="0" smtClean="0">
              <a:solidFill>
                <a:schemeClr val="bg1"/>
              </a:solidFill>
            </a:rPr>
            <a:t>Iroquoian Tribes:</a:t>
          </a:r>
        </a:p>
        <a:p>
          <a:r>
            <a:rPr lang="en-CA" sz="2400" b="1" dirty="0" smtClean="0">
              <a:solidFill>
                <a:schemeClr val="bg1"/>
              </a:solidFill>
            </a:rPr>
            <a:t>- Surplus of agricultural goods</a:t>
          </a:r>
        </a:p>
        <a:p>
          <a:r>
            <a:rPr lang="en-CA" sz="2400" b="1" dirty="0" smtClean="0">
              <a:solidFill>
                <a:schemeClr val="bg1"/>
              </a:solidFill>
            </a:rPr>
            <a:t>- But they need furs and meat</a:t>
          </a:r>
        </a:p>
        <a:p>
          <a:r>
            <a:rPr lang="en-CA" sz="2400" b="1" dirty="0" smtClean="0">
              <a:solidFill>
                <a:schemeClr val="bg1"/>
              </a:solidFill>
            </a:rPr>
            <a:t>-Trade Surplus of agricultural goods for furs/meat</a:t>
          </a:r>
          <a:endParaRPr lang="en-CA" sz="2400" b="1" dirty="0">
            <a:solidFill>
              <a:schemeClr val="bg1"/>
            </a:solidFill>
          </a:endParaRPr>
        </a:p>
      </dgm:t>
    </dgm:pt>
    <dgm:pt modelId="{93FFC013-1209-4BD4-9086-5D35A890B979}" type="parTrans" cxnId="{AD4A0D08-4149-4FB4-A622-224BD0D8BCB5}">
      <dgm:prSet/>
      <dgm:spPr/>
      <dgm:t>
        <a:bodyPr/>
        <a:lstStyle/>
        <a:p>
          <a:endParaRPr lang="en-CA"/>
        </a:p>
      </dgm:t>
    </dgm:pt>
    <dgm:pt modelId="{CF8FB069-1AEA-4798-935E-E8AFCE4ECCAA}" type="sibTrans" cxnId="{AD4A0D08-4149-4FB4-A622-224BD0D8BCB5}">
      <dgm:prSet/>
      <dgm:spPr/>
      <dgm:t>
        <a:bodyPr/>
        <a:lstStyle/>
        <a:p>
          <a:endParaRPr lang="en-CA"/>
        </a:p>
      </dgm:t>
    </dgm:pt>
    <dgm:pt modelId="{ED062DC1-49B3-4356-9259-030C4DECCD40}">
      <dgm:prSet phldrT="[Text]" custT="1"/>
      <dgm:spPr/>
      <dgm:t>
        <a:bodyPr/>
        <a:lstStyle/>
        <a:p>
          <a:r>
            <a:rPr lang="en-CA" sz="2400" b="1" dirty="0" smtClean="0">
              <a:solidFill>
                <a:schemeClr val="bg1"/>
              </a:solidFill>
            </a:rPr>
            <a:t>Algonquian Tribes:</a:t>
          </a:r>
        </a:p>
        <a:p>
          <a:r>
            <a:rPr lang="en-CA" sz="2400" b="1" dirty="0" smtClean="0">
              <a:solidFill>
                <a:schemeClr val="bg1"/>
              </a:solidFill>
            </a:rPr>
            <a:t>- Surplus of furs/meat</a:t>
          </a:r>
        </a:p>
        <a:p>
          <a:r>
            <a:rPr lang="en-CA" sz="2400" b="1" dirty="0" smtClean="0">
              <a:solidFill>
                <a:schemeClr val="bg1"/>
              </a:solidFill>
            </a:rPr>
            <a:t>-In need of corn</a:t>
          </a:r>
        </a:p>
        <a:p>
          <a:r>
            <a:rPr lang="en-CA" sz="2400" b="1" dirty="0" smtClean="0">
              <a:solidFill>
                <a:schemeClr val="bg1"/>
              </a:solidFill>
            </a:rPr>
            <a:t>-Trade Surplus of furs/meat for corn</a:t>
          </a:r>
          <a:endParaRPr lang="en-CA" sz="2400" b="1" dirty="0">
            <a:solidFill>
              <a:schemeClr val="bg1"/>
            </a:solidFill>
          </a:endParaRPr>
        </a:p>
      </dgm:t>
    </dgm:pt>
    <dgm:pt modelId="{3B4D05F3-A9BD-432B-B975-7CB991300FF4}" type="parTrans" cxnId="{8CBE308F-9C68-426D-9B56-97EC83F1ADE3}">
      <dgm:prSet/>
      <dgm:spPr/>
      <dgm:t>
        <a:bodyPr/>
        <a:lstStyle/>
        <a:p>
          <a:endParaRPr lang="en-CA"/>
        </a:p>
      </dgm:t>
    </dgm:pt>
    <dgm:pt modelId="{F0DEF825-3F1C-46BF-B56B-3142E170C975}" type="sibTrans" cxnId="{8CBE308F-9C68-426D-9B56-97EC83F1ADE3}">
      <dgm:prSet/>
      <dgm:spPr/>
      <dgm:t>
        <a:bodyPr/>
        <a:lstStyle/>
        <a:p>
          <a:endParaRPr lang="en-CA"/>
        </a:p>
      </dgm:t>
    </dgm:pt>
    <dgm:pt modelId="{54FD2786-A4C2-4F51-8EAF-2815BFEB4510}" type="pres">
      <dgm:prSet presAssocID="{04BBC7AF-90FB-48E6-B005-1786BF571165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2B3D887-F7E4-4956-AAFF-F7AD2CE92772}" type="pres">
      <dgm:prSet presAssocID="{04BBC7AF-90FB-48E6-B005-1786BF571165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CB8D050-37A5-48A5-8A38-1B38D2A0CB1A}" type="pres">
      <dgm:prSet presAssocID="{04BBC7AF-90FB-48E6-B005-1786BF571165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en-CA"/>
        </a:p>
      </dgm:t>
    </dgm:pt>
    <dgm:pt modelId="{BDFF737B-D42B-4A15-8CAD-62086F310F33}" type="pres">
      <dgm:prSet presAssocID="{04BBC7AF-90FB-48E6-B005-1786BF571165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A38F607-7CC5-423D-93BC-49472D4256F1}" type="pres">
      <dgm:prSet presAssocID="{04BBC7AF-90FB-48E6-B005-1786BF571165}" presName="RightNode" presStyleLbl="bgImgPlace1" presStyleIdx="1" presStyleCnt="2" custLinFactNeighborX="402" custLinFactNeighborY="-637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0085E85E-C087-412E-9211-5164016A1515}" type="pres">
      <dgm:prSet presAssocID="{04BBC7AF-90FB-48E6-B005-1786BF571165}" presName="TopArrow" presStyleLbl="node1" presStyleIdx="0" presStyleCnt="2" custScaleY="77016"/>
      <dgm:spPr/>
    </dgm:pt>
    <dgm:pt modelId="{2C162B2D-7F46-49F4-9D47-9B19D7987A92}" type="pres">
      <dgm:prSet presAssocID="{04BBC7AF-90FB-48E6-B005-1786BF571165}" presName="BottomArrow" presStyleLbl="node1" presStyleIdx="1" presStyleCnt="2" custScaleY="75113" custLinFactNeighborX="-1119" custLinFactNeighborY="-19187"/>
      <dgm:spPr/>
    </dgm:pt>
  </dgm:ptLst>
  <dgm:cxnLst>
    <dgm:cxn modelId="{8CBE308F-9C68-426D-9B56-97EC83F1ADE3}" srcId="{04BBC7AF-90FB-48E6-B005-1786BF571165}" destId="{ED062DC1-49B3-4356-9259-030C4DECCD40}" srcOrd="1" destOrd="0" parTransId="{3B4D05F3-A9BD-432B-B975-7CB991300FF4}" sibTransId="{F0DEF825-3F1C-46BF-B56B-3142E170C975}"/>
    <dgm:cxn modelId="{6C342C63-69BA-4A4E-AFD8-BD20378BC73B}" type="presOf" srcId="{ED062DC1-49B3-4356-9259-030C4DECCD40}" destId="{BDFF737B-D42B-4A15-8CAD-62086F310F33}" srcOrd="0" destOrd="0" presId="urn:microsoft.com/office/officeart/2009/layout/ReverseList"/>
    <dgm:cxn modelId="{AD4A0D08-4149-4FB4-A622-224BD0D8BCB5}" srcId="{04BBC7AF-90FB-48E6-B005-1786BF571165}" destId="{0C6FD945-BA98-4AB9-997F-F0EB7E1E63BF}" srcOrd="0" destOrd="0" parTransId="{93FFC013-1209-4BD4-9086-5D35A890B979}" sibTransId="{CF8FB069-1AEA-4798-935E-E8AFCE4ECCAA}"/>
    <dgm:cxn modelId="{A9708B46-995C-4FC6-B0A2-06B2B69D20DA}" type="presOf" srcId="{ED062DC1-49B3-4356-9259-030C4DECCD40}" destId="{DA38F607-7CC5-423D-93BC-49472D4256F1}" srcOrd="1" destOrd="0" presId="urn:microsoft.com/office/officeart/2009/layout/ReverseList"/>
    <dgm:cxn modelId="{F2B1CD83-F73F-453E-9E4C-36D9DEC028B5}" type="presOf" srcId="{04BBC7AF-90FB-48E6-B005-1786BF571165}" destId="{54FD2786-A4C2-4F51-8EAF-2815BFEB4510}" srcOrd="0" destOrd="0" presId="urn:microsoft.com/office/officeart/2009/layout/ReverseList"/>
    <dgm:cxn modelId="{FD5405C3-1B8E-400B-8B9D-C56E86D442DF}" type="presOf" srcId="{0C6FD945-BA98-4AB9-997F-F0EB7E1E63BF}" destId="{B2B3D887-F7E4-4956-AAFF-F7AD2CE92772}" srcOrd="0" destOrd="0" presId="urn:microsoft.com/office/officeart/2009/layout/ReverseList"/>
    <dgm:cxn modelId="{51D12167-0DD8-4FD8-8DD2-2F44364E0847}" type="presOf" srcId="{0C6FD945-BA98-4AB9-997F-F0EB7E1E63BF}" destId="{8CB8D050-37A5-48A5-8A38-1B38D2A0CB1A}" srcOrd="1" destOrd="0" presId="urn:microsoft.com/office/officeart/2009/layout/ReverseList"/>
    <dgm:cxn modelId="{524D54A5-A569-45F0-AFBE-4C2C522BD154}" type="presParOf" srcId="{54FD2786-A4C2-4F51-8EAF-2815BFEB4510}" destId="{B2B3D887-F7E4-4956-AAFF-F7AD2CE92772}" srcOrd="0" destOrd="0" presId="urn:microsoft.com/office/officeart/2009/layout/ReverseList"/>
    <dgm:cxn modelId="{FBCAC6CC-DAE9-4E6A-9E72-37B927096645}" type="presParOf" srcId="{54FD2786-A4C2-4F51-8EAF-2815BFEB4510}" destId="{8CB8D050-37A5-48A5-8A38-1B38D2A0CB1A}" srcOrd="1" destOrd="0" presId="urn:microsoft.com/office/officeart/2009/layout/ReverseList"/>
    <dgm:cxn modelId="{0DBBB1A1-EEF4-43FC-B738-E47FB139D3C3}" type="presParOf" srcId="{54FD2786-A4C2-4F51-8EAF-2815BFEB4510}" destId="{BDFF737B-D42B-4A15-8CAD-62086F310F33}" srcOrd="2" destOrd="0" presId="urn:microsoft.com/office/officeart/2009/layout/ReverseList"/>
    <dgm:cxn modelId="{AA4EC1D3-F367-4D02-8F28-5D8AC7C372D3}" type="presParOf" srcId="{54FD2786-A4C2-4F51-8EAF-2815BFEB4510}" destId="{DA38F607-7CC5-423D-93BC-49472D4256F1}" srcOrd="3" destOrd="0" presId="urn:microsoft.com/office/officeart/2009/layout/ReverseList"/>
    <dgm:cxn modelId="{95FA056D-AA62-4297-B1C9-BEC19153DC0F}" type="presParOf" srcId="{54FD2786-A4C2-4F51-8EAF-2815BFEB4510}" destId="{0085E85E-C087-412E-9211-5164016A1515}" srcOrd="4" destOrd="0" presId="urn:microsoft.com/office/officeart/2009/layout/ReverseList"/>
    <dgm:cxn modelId="{32F6A0AB-8A0E-41A5-9808-B1E4433D63BC}" type="presParOf" srcId="{54FD2786-A4C2-4F51-8EAF-2815BFEB4510}" destId="{2C162B2D-7F46-49F4-9D47-9B19D7987A92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8D050-37A5-48A5-8A38-1B38D2A0CB1A}">
      <dsp:nvSpPr>
        <dsp:cNvPr id="0" name=""/>
        <dsp:cNvSpPr/>
      </dsp:nvSpPr>
      <dsp:spPr>
        <a:xfrm rot="16200000">
          <a:off x="959137" y="2095557"/>
          <a:ext cx="4409008" cy="269437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52400" rIns="137160" bIns="1524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 smtClean="0">
              <a:solidFill>
                <a:schemeClr val="bg1"/>
              </a:solidFill>
            </a:rPr>
            <a:t>Iroquoian Tribes: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 smtClean="0">
              <a:solidFill>
                <a:schemeClr val="bg1"/>
              </a:solidFill>
            </a:rPr>
            <a:t>- Surplus of agricultural goods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 smtClean="0">
              <a:solidFill>
                <a:schemeClr val="bg1"/>
              </a:solidFill>
            </a:rPr>
            <a:t>- But they need furs and meat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 smtClean="0">
              <a:solidFill>
                <a:schemeClr val="bg1"/>
              </a:solidFill>
            </a:rPr>
            <a:t>-Trade Surplus of agricultural goods for furs/meat</a:t>
          </a:r>
          <a:endParaRPr lang="en-CA" sz="2400" b="1" kern="1200" dirty="0">
            <a:solidFill>
              <a:schemeClr val="bg1"/>
            </a:solidFill>
          </a:endParaRPr>
        </a:p>
      </dsp:txBody>
      <dsp:txXfrm rot="5400000">
        <a:off x="1948007" y="1369791"/>
        <a:ext cx="2562819" cy="4145904"/>
      </dsp:txXfrm>
    </dsp:sp>
    <dsp:sp modelId="{DA38F607-7CC5-423D-93BC-49472D4256F1}">
      <dsp:nvSpPr>
        <dsp:cNvPr id="0" name=""/>
        <dsp:cNvSpPr/>
      </dsp:nvSpPr>
      <dsp:spPr>
        <a:xfrm rot="5400000">
          <a:off x="3786686" y="2067471"/>
          <a:ext cx="4409008" cy="269437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52400" rIns="91440" bIns="1524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 smtClean="0">
              <a:solidFill>
                <a:schemeClr val="bg1"/>
              </a:solidFill>
            </a:rPr>
            <a:t>Algonquian Tribes: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 smtClean="0">
              <a:solidFill>
                <a:schemeClr val="bg1"/>
              </a:solidFill>
            </a:rPr>
            <a:t>- Surplus of furs/meat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 smtClean="0">
              <a:solidFill>
                <a:schemeClr val="bg1"/>
              </a:solidFill>
            </a:rPr>
            <a:t>-In need of corn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 smtClean="0">
              <a:solidFill>
                <a:schemeClr val="bg1"/>
              </a:solidFill>
            </a:rPr>
            <a:t>-Trade Surplus of furs/meat for corn</a:t>
          </a:r>
          <a:endParaRPr lang="en-CA" sz="2400" b="1" kern="1200" dirty="0">
            <a:solidFill>
              <a:schemeClr val="bg1"/>
            </a:solidFill>
          </a:endParaRPr>
        </a:p>
      </dsp:txBody>
      <dsp:txXfrm rot="-5400000">
        <a:off x="4644004" y="1341705"/>
        <a:ext cx="2562819" cy="4145904"/>
      </dsp:txXfrm>
    </dsp:sp>
    <dsp:sp modelId="{0085E85E-C087-412E-9211-5164016A1515}">
      <dsp:nvSpPr>
        <dsp:cNvPr id="0" name=""/>
        <dsp:cNvSpPr/>
      </dsp:nvSpPr>
      <dsp:spPr>
        <a:xfrm>
          <a:off x="3163365" y="337081"/>
          <a:ext cx="2816717" cy="216921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62B2D-7F46-49F4-9D47-9B19D7987A92}">
      <dsp:nvSpPr>
        <dsp:cNvPr id="0" name=""/>
        <dsp:cNvSpPr/>
      </dsp:nvSpPr>
      <dsp:spPr>
        <a:xfrm rot="10800000">
          <a:off x="3131846" y="3864883"/>
          <a:ext cx="2816717" cy="211561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0910D-66EA-4368-A61D-204B95EC3B96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87E01-407D-4BBD-8C5D-7933D000EC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1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218CD-DDCE-489B-B979-26634956072F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87E4B-30B1-40FB-ADE7-0CD51FD0536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1811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87E4B-30B1-40FB-ADE7-0CD51FD0536A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1418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D3F4-B3A8-4196-8721-96CF83C16464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B360-F18E-4960-A44F-530FA1C167B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539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D3F4-B3A8-4196-8721-96CF83C16464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B360-F18E-4960-A44F-530FA1C167B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056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D3F4-B3A8-4196-8721-96CF83C16464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B360-F18E-4960-A44F-530FA1C167B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722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D3F4-B3A8-4196-8721-96CF83C16464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B360-F18E-4960-A44F-530FA1C167B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670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D3F4-B3A8-4196-8721-96CF83C16464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B360-F18E-4960-A44F-530FA1C167B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18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D3F4-B3A8-4196-8721-96CF83C16464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B360-F18E-4960-A44F-530FA1C167B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334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D3F4-B3A8-4196-8721-96CF83C16464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B360-F18E-4960-A44F-530FA1C167B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522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D3F4-B3A8-4196-8721-96CF83C16464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B360-F18E-4960-A44F-530FA1C167B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320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D3F4-B3A8-4196-8721-96CF83C16464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B360-F18E-4960-A44F-530FA1C167B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49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D3F4-B3A8-4196-8721-96CF83C16464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B360-F18E-4960-A44F-530FA1C167B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465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D3F4-B3A8-4196-8721-96CF83C16464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B360-F18E-4960-A44F-530FA1C167B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401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5D3F4-B3A8-4196-8721-96CF83C16464}" type="datetimeFigureOut">
              <a:rPr lang="en-CA" smtClean="0"/>
              <a:pPr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7B360-F18E-4960-A44F-530FA1C167B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08468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14" y="1124744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C000"/>
                </a:solidFill>
              </a:rPr>
              <a:t>ECONOMY &amp; DEVELOPMENT</a:t>
            </a:r>
            <a:br>
              <a:rPr lang="en-CA" dirty="0" smtClean="0">
                <a:solidFill>
                  <a:srgbClr val="FFC000"/>
                </a:solidFill>
              </a:rPr>
            </a:br>
            <a:r>
              <a:rPr lang="en-CA" dirty="0" smtClean="0">
                <a:solidFill>
                  <a:srgbClr val="FFC000"/>
                </a:solidFill>
              </a:rPr>
              <a:t>The First Occupants: Subsistence &amp; Trade</a:t>
            </a:r>
            <a:endParaRPr lang="en-CA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708920"/>
            <a:ext cx="3810000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416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66556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16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CA" dirty="0" smtClean="0"/>
              <a:t>First Occupants: Trade networks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4038600" cy="4407855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rgbClr val="FFC000"/>
                </a:solidFill>
              </a:rPr>
              <a:t>Each group</a:t>
            </a:r>
            <a:r>
              <a:rPr lang="en-CA" dirty="0" smtClean="0"/>
              <a:t> lived in a different area </a:t>
            </a:r>
            <a:r>
              <a:rPr lang="en-CA" dirty="0" smtClean="0">
                <a:sym typeface="Wingdings" pitchFamily="2" charset="2"/>
              </a:rPr>
              <a:t> </a:t>
            </a:r>
            <a:r>
              <a:rPr lang="en-CA" dirty="0" smtClean="0">
                <a:solidFill>
                  <a:srgbClr val="FFC000"/>
                </a:solidFill>
                <a:sym typeface="Wingdings" pitchFamily="2" charset="2"/>
              </a:rPr>
              <a:t>specialized in certain ‘goods’ (vegetables, furs, stones beads, etc.)</a:t>
            </a:r>
          </a:p>
          <a:p>
            <a:r>
              <a:rPr lang="en-CA" dirty="0" smtClean="0">
                <a:solidFill>
                  <a:srgbClr val="FFC000"/>
                </a:solidFill>
                <a:sym typeface="Wingdings" pitchFamily="2" charset="2"/>
              </a:rPr>
              <a:t>Groups travelled and met up with each other to TRADE.</a:t>
            </a:r>
          </a:p>
        </p:txBody>
      </p:sp>
      <p:pic>
        <p:nvPicPr>
          <p:cNvPr id="5" name="Content Placeholder 4" descr="canada22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61273" y="1700808"/>
            <a:ext cx="4572032" cy="3857652"/>
          </a:xfrm>
        </p:spPr>
      </p:pic>
      <p:sp>
        <p:nvSpPr>
          <p:cNvPr id="9" name="Curved Down Arrow 8"/>
          <p:cNvSpPr/>
          <p:nvPr/>
        </p:nvSpPr>
        <p:spPr>
          <a:xfrm rot="20013530" flipH="1">
            <a:off x="7366267" y="4241820"/>
            <a:ext cx="1214446" cy="642942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802363" flipH="1">
            <a:off x="5866767" y="3980619"/>
            <a:ext cx="1761044" cy="890498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92999" y="4890685"/>
            <a:ext cx="1086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Finish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286776" y="4509120"/>
            <a:ext cx="500066" cy="357190"/>
          </a:xfrm>
          <a:prstGeom prst="ellipse">
            <a:avLst/>
          </a:prstGeom>
          <a:noFill/>
          <a:ln w="730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072462" y="4811521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Start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2071678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bg1"/>
                </a:solidFill>
              </a:rPr>
              <a:t>Movement of Shells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5715008" y="4509120"/>
            <a:ext cx="642942" cy="57150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86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CA" dirty="0" smtClean="0"/>
              <a:t>First Occupants: Trade networks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4038600" cy="4407855"/>
          </a:xfrm>
        </p:spPr>
        <p:txBody>
          <a:bodyPr>
            <a:normAutofit fontScale="92500" lnSpcReduction="10000"/>
          </a:bodyPr>
          <a:lstStyle/>
          <a:p>
            <a:r>
              <a:rPr lang="en-CA" dirty="0">
                <a:sym typeface="Wingdings" pitchFamily="2" charset="2"/>
              </a:rPr>
              <a:t>Goods were passed along and could go from one end of North America to another, going from one person to another to another</a:t>
            </a:r>
            <a:r>
              <a:rPr lang="en-CA" dirty="0" smtClean="0">
                <a:sym typeface="Wingdings" pitchFamily="2" charset="2"/>
              </a:rPr>
              <a:t>.</a:t>
            </a:r>
          </a:p>
          <a:p>
            <a:r>
              <a:rPr lang="en-CA" dirty="0" smtClean="0">
                <a:sym typeface="Wingdings" pitchFamily="2" charset="2"/>
              </a:rPr>
              <a:t>Meeting places for trade were along WATERWAYS (rivers, lakes)</a:t>
            </a:r>
            <a:endParaRPr lang="en-CA" dirty="0">
              <a:sym typeface="Wingdings" pitchFamily="2" charset="2"/>
            </a:endParaRPr>
          </a:p>
          <a:p>
            <a:r>
              <a:rPr lang="en-CA" dirty="0" smtClean="0">
                <a:sym typeface="Wingdings" pitchFamily="2" charset="2"/>
              </a:rPr>
              <a:t>This was called</a:t>
            </a:r>
            <a:r>
              <a:rPr lang="en-CA" b="1" dirty="0" smtClean="0">
                <a:sym typeface="Wingdings" pitchFamily="2" charset="2"/>
              </a:rPr>
              <a:t>:</a:t>
            </a:r>
          </a:p>
          <a:p>
            <a:r>
              <a:rPr lang="en-CA" b="1" u="sng" dirty="0" smtClean="0">
                <a:solidFill>
                  <a:srgbClr val="FFC000"/>
                </a:solidFill>
                <a:sym typeface="Wingdings" pitchFamily="2" charset="2"/>
              </a:rPr>
              <a:t> A TRADE NETWORK</a:t>
            </a:r>
            <a:endParaRPr lang="en-CA" b="1" u="sng" dirty="0">
              <a:solidFill>
                <a:srgbClr val="FFC000"/>
              </a:solidFill>
            </a:endParaRPr>
          </a:p>
        </p:txBody>
      </p:sp>
      <p:pic>
        <p:nvPicPr>
          <p:cNvPr id="5" name="Content Placeholder 4" descr="canada22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61273" y="1700808"/>
            <a:ext cx="4572032" cy="3857652"/>
          </a:xfrm>
        </p:spPr>
      </p:pic>
      <p:sp>
        <p:nvSpPr>
          <p:cNvPr id="9" name="Curved Down Arrow 8"/>
          <p:cNvSpPr/>
          <p:nvPr/>
        </p:nvSpPr>
        <p:spPr>
          <a:xfrm rot="20013530" flipH="1">
            <a:off x="7366267" y="4241820"/>
            <a:ext cx="1214446" cy="642942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802363" flipH="1">
            <a:off x="5866767" y="3980619"/>
            <a:ext cx="1761044" cy="890498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79289" y="4890685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Finish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286776" y="4509120"/>
            <a:ext cx="500066" cy="357190"/>
          </a:xfrm>
          <a:prstGeom prst="ellipse">
            <a:avLst/>
          </a:prstGeom>
          <a:noFill/>
          <a:ln w="730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001024" y="479487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Start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2071678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bg1"/>
                </a:solidFill>
              </a:rPr>
              <a:t>Movement of Shells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5715008" y="4509120"/>
            <a:ext cx="642942" cy="57150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96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CA" dirty="0" smtClean="0"/>
              <a:t>First Occupants: Trade networks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71678"/>
            <a:ext cx="4176464" cy="3374104"/>
          </a:xfrm>
        </p:spPr>
      </p:pic>
      <p:pic>
        <p:nvPicPr>
          <p:cNvPr id="5" name="Content Placeholder 4" descr="canada22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29124" y="1659580"/>
            <a:ext cx="4572032" cy="3857652"/>
          </a:xfrm>
        </p:spPr>
      </p:pic>
      <p:sp>
        <p:nvSpPr>
          <p:cNvPr id="9" name="Curved Down Arrow 8"/>
          <p:cNvSpPr/>
          <p:nvPr/>
        </p:nvSpPr>
        <p:spPr>
          <a:xfrm rot="20013530" flipH="1">
            <a:off x="7366267" y="4241820"/>
            <a:ext cx="1214446" cy="642942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802363" flipH="1">
            <a:off x="5866767" y="3980619"/>
            <a:ext cx="1761044" cy="890498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4992" y="4890685"/>
            <a:ext cx="1062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Finish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286776" y="4509120"/>
            <a:ext cx="500066" cy="357190"/>
          </a:xfrm>
          <a:prstGeom prst="ellipse">
            <a:avLst/>
          </a:prstGeom>
          <a:noFill/>
          <a:ln w="730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072462" y="4798995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Start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2071678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bg1"/>
                </a:solidFill>
              </a:rPr>
              <a:t>Movement of Shells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5715008" y="4509120"/>
            <a:ext cx="642942" cy="57150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482335" y="4998439"/>
            <a:ext cx="449162" cy="395715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Curved Left Arrow 17"/>
          <p:cNvSpPr/>
          <p:nvPr/>
        </p:nvSpPr>
        <p:spPr>
          <a:xfrm rot="5400000">
            <a:off x="4896036" y="3753036"/>
            <a:ext cx="1296144" cy="4680520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69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Significance of Trade for the First Occupants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Why was trade important for the First Occupant groups??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Satisfy basic needs (food, clothing, etc.)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Demonstrate generosity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Diplomatic reasons: show good faith between groups (peace negotiations, trade during important meetings, etc.)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Main Questions: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785395"/>
          </a:xfrm>
        </p:spPr>
        <p:txBody>
          <a:bodyPr>
            <a:normAutofit/>
          </a:bodyPr>
          <a:lstStyle/>
          <a:p>
            <a:r>
              <a:rPr lang="en-CA" dirty="0" smtClean="0"/>
              <a:t>What is SUBSTINENCE and how does it relate to the First Occupants?</a:t>
            </a:r>
          </a:p>
          <a:p>
            <a:r>
              <a:rPr lang="en-CA" dirty="0" smtClean="0"/>
              <a:t>How did the different First Occupant groups ADDAPT to the regions they lived in?</a:t>
            </a:r>
          </a:p>
          <a:p>
            <a:r>
              <a:rPr lang="en-CA" dirty="0" smtClean="0"/>
              <a:t>Was there a DIVISION OF LABOUR between men and women in the different First Occupant groups?</a:t>
            </a:r>
          </a:p>
          <a:p>
            <a:r>
              <a:rPr lang="en-CA" dirty="0" smtClean="0"/>
              <a:t>What is barter? How did the First Occupants use BARTER and why was BARTER important?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647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C000"/>
                </a:solidFill>
              </a:rPr>
              <a:t>Subsistence: What you need to SURVIVE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4100264" cy="4752528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Each First Occupant group (Iroquoian, Algonquian and Inuit) adapted their lifestyle to </a:t>
            </a:r>
            <a:r>
              <a:rPr lang="en-CA" b="1" u="sng" dirty="0" smtClean="0"/>
              <a:t>where</a:t>
            </a:r>
            <a:r>
              <a:rPr lang="en-CA" dirty="0" smtClean="0"/>
              <a:t> they lived</a:t>
            </a:r>
          </a:p>
          <a:p>
            <a:r>
              <a:rPr lang="en-CA" dirty="0" smtClean="0"/>
              <a:t>They made tools and modes of transportation to suit their needs</a:t>
            </a:r>
          </a:p>
          <a:p>
            <a:r>
              <a:rPr lang="en-CA" dirty="0" smtClean="0"/>
              <a:t>They produced food or hunted for food depending on where they lived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The first occupants relied on NATURAL RESOURCES to survive </a:t>
            </a:r>
            <a:r>
              <a:rPr lang="en-CA" dirty="0" smtClean="0">
                <a:solidFill>
                  <a:srgbClr val="FFC000"/>
                </a:solidFill>
                <a:sym typeface="Wingdings" panose="05000000000000000000" pitchFamily="2" charset="2"/>
              </a:rPr>
              <a:t> NOT FOR PROFIT</a:t>
            </a:r>
            <a:endParaRPr lang="en-CA" dirty="0">
              <a:solidFill>
                <a:srgbClr val="FFC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916832"/>
            <a:ext cx="4176738" cy="3240360"/>
          </a:xfr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7526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C000"/>
                </a:solidFill>
              </a:rPr>
              <a:t>The First Occupants &amp; Adaptation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C000"/>
                </a:solidFill>
              </a:rPr>
              <a:t>Where a group lived = how they adapted</a:t>
            </a:r>
          </a:p>
          <a:p>
            <a:pPr lvl="1"/>
            <a:r>
              <a:rPr lang="en-CA" dirty="0" smtClean="0">
                <a:solidFill>
                  <a:srgbClr val="FFC000"/>
                </a:solidFill>
              </a:rPr>
              <a:t>Food</a:t>
            </a:r>
          </a:p>
          <a:p>
            <a:pPr lvl="1"/>
            <a:r>
              <a:rPr lang="en-CA" dirty="0" smtClean="0">
                <a:solidFill>
                  <a:srgbClr val="FFC000"/>
                </a:solidFill>
              </a:rPr>
              <a:t>Shelter</a:t>
            </a:r>
          </a:p>
          <a:p>
            <a:pPr lvl="1"/>
            <a:r>
              <a:rPr lang="en-CA" dirty="0" smtClean="0">
                <a:solidFill>
                  <a:srgbClr val="FFC000"/>
                </a:solidFill>
              </a:rPr>
              <a:t>Transportation</a:t>
            </a:r>
          </a:p>
          <a:p>
            <a:pPr lvl="1"/>
            <a:r>
              <a:rPr lang="en-CA" dirty="0" smtClean="0">
                <a:solidFill>
                  <a:srgbClr val="FFC000"/>
                </a:solidFill>
              </a:rPr>
              <a:t>Production (tools, etc.)</a:t>
            </a:r>
          </a:p>
          <a:p>
            <a:r>
              <a:rPr lang="en-CA" dirty="0" smtClean="0"/>
              <a:t>Did each group have their own ways of adapting? YES!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988840"/>
            <a:ext cx="4525290" cy="2952328"/>
          </a:xfr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62085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C000"/>
                </a:solidFill>
              </a:rPr>
              <a:t>Food &amp; Materials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rgbClr val="FFC000"/>
                </a:solidFill>
              </a:rPr>
              <a:t>Algonquians = Canadian Shield = NOMADIC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Hunting big/small animals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Gathering Vegetation (berries, etc.)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Hunting birds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Fishing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Wolf </a:t>
            </a:r>
            <a:r>
              <a:rPr lang="en-CA" dirty="0" smtClean="0">
                <a:solidFill>
                  <a:srgbClr val="FFC000"/>
                </a:solidFill>
              </a:rPr>
              <a:t>or beaver  </a:t>
            </a:r>
            <a:r>
              <a:rPr lang="en-CA" dirty="0" smtClean="0">
                <a:solidFill>
                  <a:srgbClr val="FFC000"/>
                </a:solidFill>
                <a:sym typeface="Wingdings" pitchFamily="2" charset="2"/>
              </a:rPr>
              <a:t> </a:t>
            </a:r>
            <a:r>
              <a:rPr lang="en-CA" dirty="0" smtClean="0">
                <a:solidFill>
                  <a:srgbClr val="FFC000"/>
                </a:solidFill>
              </a:rPr>
              <a:t>used for </a:t>
            </a:r>
            <a:r>
              <a:rPr lang="en-CA" dirty="0" smtClean="0">
                <a:solidFill>
                  <a:srgbClr val="FFC000"/>
                </a:solidFill>
              </a:rPr>
              <a:t>clothing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Hunting meant small groups of people </a:t>
            </a:r>
            <a:r>
              <a:rPr lang="en-CA" smtClean="0">
                <a:solidFill>
                  <a:srgbClr val="FFC000"/>
                </a:solidFill>
              </a:rPr>
              <a:t>that only </a:t>
            </a:r>
            <a:r>
              <a:rPr lang="en-CA" dirty="0" smtClean="0">
                <a:solidFill>
                  <a:srgbClr val="FFC000"/>
                </a:solidFill>
              </a:rPr>
              <a:t>needed small camps-NOT VILLAGES</a:t>
            </a:r>
            <a:endParaRPr lang="en-CA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592" y="1571104"/>
            <a:ext cx="1755365" cy="236195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326" y="4005064"/>
            <a:ext cx="4252138" cy="24195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374" y="1556792"/>
            <a:ext cx="2465090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132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C000"/>
                </a:solidFill>
              </a:rPr>
              <a:t>Food &amp; Materials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>
                <a:solidFill>
                  <a:srgbClr val="FFC000"/>
                </a:solidFill>
              </a:rPr>
              <a:t>Iroquoians = St. Lawrence Valley &amp; Great Lakes = SEDENTARY</a:t>
            </a:r>
          </a:p>
          <a:p>
            <a:r>
              <a:rPr lang="en-CA" dirty="0">
                <a:solidFill>
                  <a:srgbClr val="FFC000"/>
                </a:solidFill>
              </a:rPr>
              <a:t>Agriculture</a:t>
            </a:r>
          </a:p>
          <a:p>
            <a:pPr lvl="1"/>
            <a:r>
              <a:rPr lang="en-CA" dirty="0">
                <a:solidFill>
                  <a:srgbClr val="FFC000"/>
                </a:solidFill>
              </a:rPr>
              <a:t>Corn and other veggies</a:t>
            </a:r>
          </a:p>
          <a:p>
            <a:pPr lvl="1"/>
            <a:r>
              <a:rPr lang="en-CA" dirty="0">
                <a:solidFill>
                  <a:srgbClr val="FFC000"/>
                </a:solidFill>
              </a:rPr>
              <a:t>‘slash and burn’ method for crops</a:t>
            </a:r>
          </a:p>
          <a:p>
            <a:pPr lvl="1"/>
            <a:r>
              <a:rPr lang="en-CA" dirty="0">
                <a:solidFill>
                  <a:srgbClr val="FFC000"/>
                </a:solidFill>
              </a:rPr>
              <a:t>DID NOT rely on hunting as much as the </a:t>
            </a:r>
            <a:r>
              <a:rPr lang="en-CA" dirty="0" smtClean="0">
                <a:solidFill>
                  <a:srgbClr val="FFC000"/>
                </a:solidFill>
              </a:rPr>
              <a:t>Algonquians</a:t>
            </a:r>
          </a:p>
          <a:p>
            <a:pPr lvl="1"/>
            <a:r>
              <a:rPr lang="en-CA" dirty="0" smtClean="0">
                <a:solidFill>
                  <a:srgbClr val="FFC000"/>
                </a:solidFill>
              </a:rPr>
              <a:t>FIELDS WERE SET UP CLOSE TO THE VILLAGE FOR GROWING CROPS</a:t>
            </a:r>
            <a:endParaRPr lang="en-CA" dirty="0">
              <a:solidFill>
                <a:srgbClr val="FFC000"/>
              </a:solidFill>
            </a:endParaRPr>
          </a:p>
          <a:p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650" y="1412776"/>
            <a:ext cx="2262726" cy="2602643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149080"/>
            <a:ext cx="3672408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553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C000"/>
                </a:solidFill>
              </a:rPr>
              <a:t>Algonquians &amp; Labour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rgbClr val="FFC000"/>
                </a:solidFill>
              </a:rPr>
              <a:t>Women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Gather food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Fishing and hunting small animals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Crafts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Care/education of kids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rgbClr val="FFC000"/>
                </a:solidFill>
              </a:rPr>
              <a:t>Men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Hunt &amp; fish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‘Heavy’ work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Trade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War</a:t>
            </a:r>
            <a:endParaRPr lang="en-CA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135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C000"/>
                </a:solidFill>
              </a:rPr>
              <a:t>Iroquoians &amp; Labour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rgbClr val="FFC000"/>
                </a:solidFill>
              </a:rPr>
              <a:t>Women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Agriculture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Gather food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Cooking/Cleaning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Crafts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Care/education of kids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rgbClr val="FFC000"/>
                </a:solidFill>
              </a:rPr>
              <a:t>Men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Clear land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Construction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Seasonal hunting/fishing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Making tools/weapons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Trade</a:t>
            </a:r>
          </a:p>
          <a:p>
            <a:r>
              <a:rPr lang="en-CA" dirty="0" smtClean="0">
                <a:solidFill>
                  <a:srgbClr val="FFC000"/>
                </a:solidFill>
              </a:rPr>
              <a:t>War/diplomatic duties</a:t>
            </a:r>
            <a:endParaRPr lang="en-CA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34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C000"/>
                </a:solidFill>
              </a:rPr>
              <a:t>Trade &amp; Barter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384" y="1412776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rgbClr val="FFC000"/>
                </a:solidFill>
              </a:rPr>
              <a:t>Living in different regions </a:t>
            </a:r>
            <a:r>
              <a:rPr lang="en-CA" dirty="0" smtClean="0">
                <a:solidFill>
                  <a:srgbClr val="FFC000"/>
                </a:solidFill>
                <a:sym typeface="Wingdings" pitchFamily="2" charset="2"/>
              </a:rPr>
              <a:t> different resources available</a:t>
            </a:r>
          </a:p>
          <a:p>
            <a:r>
              <a:rPr lang="en-CA" dirty="0" smtClean="0">
                <a:sym typeface="Wingdings" pitchFamily="2" charset="2"/>
              </a:rPr>
              <a:t>Some tribes did not have access to certain things</a:t>
            </a:r>
          </a:p>
          <a:p>
            <a:r>
              <a:rPr lang="en-CA" dirty="0" smtClean="0">
                <a:solidFill>
                  <a:srgbClr val="FFC000"/>
                </a:solidFill>
                <a:sym typeface="Wingdings" pitchFamily="2" charset="2"/>
              </a:rPr>
              <a:t>Groups used SURPLUS to trade with other tribes to get what was needed</a:t>
            </a:r>
            <a:endParaRPr lang="en-CA" dirty="0">
              <a:solidFill>
                <a:srgbClr val="FFC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916832"/>
            <a:ext cx="4392488" cy="2952328"/>
          </a:xfrm>
        </p:spPr>
      </p:pic>
    </p:spTree>
    <p:extLst>
      <p:ext uri="{BB962C8B-B14F-4D97-AF65-F5344CB8AC3E}">
        <p14:creationId xmlns:p14="http://schemas.microsoft.com/office/powerpoint/2010/main" val="308997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534</Words>
  <Application>Microsoft Office PowerPoint</Application>
  <PresentationFormat>On-screen Show (4:3)</PresentationFormat>
  <Paragraphs>94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ECONOMY &amp; DEVELOPMENT The First Occupants: Subsistence &amp; Trade</vt:lpstr>
      <vt:lpstr>Main Questions:</vt:lpstr>
      <vt:lpstr>Subsistence: What you need to SURVIVE</vt:lpstr>
      <vt:lpstr>The First Occupants &amp; Adaptation</vt:lpstr>
      <vt:lpstr>Food &amp; Materials</vt:lpstr>
      <vt:lpstr>Food &amp; Materials</vt:lpstr>
      <vt:lpstr>Algonquians &amp; Labour</vt:lpstr>
      <vt:lpstr>Iroquoians &amp; Labour</vt:lpstr>
      <vt:lpstr>Trade &amp; Barter</vt:lpstr>
      <vt:lpstr>PowerPoint Presentation</vt:lpstr>
      <vt:lpstr>First Occupants: Trade networks</vt:lpstr>
      <vt:lpstr>First Occupants: Trade networks</vt:lpstr>
      <vt:lpstr>First Occupants: Trade networks</vt:lpstr>
      <vt:lpstr>Significance of Trade for the First Occupants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Occupants and Trade</dc:title>
  <dc:creator>Sean O'Neill</dc:creator>
  <cp:lastModifiedBy>Windows User</cp:lastModifiedBy>
  <cp:revision>17</cp:revision>
  <dcterms:created xsi:type="dcterms:W3CDTF">2011-09-08T00:56:14Z</dcterms:created>
  <dcterms:modified xsi:type="dcterms:W3CDTF">2015-01-14T20:04:43Z</dcterms:modified>
</cp:coreProperties>
</file>