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8" r:id="rId3"/>
    <p:sldId id="257" r:id="rId4"/>
    <p:sldId id="259" r:id="rId5"/>
    <p:sldId id="260" r:id="rId6"/>
    <p:sldId id="261" r:id="rId7"/>
    <p:sldId id="262" r:id="rId8"/>
    <p:sldId id="263" r:id="rId9"/>
    <p:sldId id="265" r:id="rId10"/>
    <p:sldId id="266" r:id="rId11"/>
    <p:sldId id="267" r:id="rId12"/>
    <p:sldId id="264"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92" r:id="rId32"/>
    <p:sldId id="293" r:id="rId33"/>
    <p:sldId id="294" r:id="rId34"/>
    <p:sldId id="296" r:id="rId35"/>
    <p:sldId id="295" r:id="rId36"/>
    <p:sldId id="286" r:id="rId37"/>
    <p:sldId id="291" r:id="rId38"/>
    <p:sldId id="298" r:id="rId39"/>
    <p:sldId id="287" r:id="rId40"/>
    <p:sldId id="290" r:id="rId41"/>
    <p:sldId id="288" r:id="rId42"/>
    <p:sldId id="297" r:id="rId43"/>
    <p:sldId id="289"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2D302A-0974-4937-A820-421728E56FF3}" type="datetimeFigureOut">
              <a:rPr lang="en-CA" smtClean="0"/>
              <a:pPr/>
              <a:t>07/05/2012</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580DF8-308B-4490-A31A-5DB78C38A5B9}" type="slidenum">
              <a:rPr lang="en-CA" smtClean="0"/>
              <a:pPr/>
              <a:t>‹#›</a:t>
            </a:fld>
            <a:endParaRPr lang="en-CA" dirty="0"/>
          </a:p>
        </p:txBody>
      </p:sp>
    </p:spTree>
    <p:extLst>
      <p:ext uri="{BB962C8B-B14F-4D97-AF65-F5344CB8AC3E}">
        <p14:creationId xmlns:p14="http://schemas.microsoft.com/office/powerpoint/2010/main" val="87850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3580DF8-308B-4490-A31A-5DB78C38A5B9}" type="slidenum">
              <a:rPr lang="en-CA" smtClean="0"/>
              <a:pPr/>
              <a:t>14</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BEF21D4-6F46-455F-8F52-21DE3999A62D}" type="datetimeFigureOut">
              <a:rPr lang="en-CA" smtClean="0"/>
              <a:pPr/>
              <a:t>07/05/2012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58633DC-7C43-4FC8-895F-804E8AB314B8}"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BEF21D4-6F46-455F-8F52-21DE3999A62D}" type="datetimeFigureOut">
              <a:rPr lang="en-CA" smtClean="0"/>
              <a:pPr/>
              <a:t>07/05/2012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58633DC-7C43-4FC8-895F-804E8AB314B8}"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BEF21D4-6F46-455F-8F52-21DE3999A62D}" type="datetimeFigureOut">
              <a:rPr lang="en-CA" smtClean="0"/>
              <a:pPr/>
              <a:t>07/05/2012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58633DC-7C43-4FC8-895F-804E8AB314B8}"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BEF21D4-6F46-455F-8F52-21DE3999A62D}" type="datetimeFigureOut">
              <a:rPr lang="en-CA" smtClean="0"/>
              <a:pPr/>
              <a:t>07/05/2012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58633DC-7C43-4FC8-895F-804E8AB314B8}"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F21D4-6F46-455F-8F52-21DE3999A62D}" type="datetimeFigureOut">
              <a:rPr lang="en-CA" smtClean="0"/>
              <a:pPr/>
              <a:t>07/05/2012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58633DC-7C43-4FC8-895F-804E8AB314B8}"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BEF21D4-6F46-455F-8F52-21DE3999A62D}" type="datetimeFigureOut">
              <a:rPr lang="en-CA" smtClean="0"/>
              <a:pPr/>
              <a:t>07/05/2012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58633DC-7C43-4FC8-895F-804E8AB314B8}"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BEF21D4-6F46-455F-8F52-21DE3999A62D}" type="datetimeFigureOut">
              <a:rPr lang="en-CA" smtClean="0"/>
              <a:pPr/>
              <a:t>07/05/2012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C58633DC-7C43-4FC8-895F-804E8AB314B8}"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BEF21D4-6F46-455F-8F52-21DE3999A62D}" type="datetimeFigureOut">
              <a:rPr lang="en-CA" smtClean="0"/>
              <a:pPr/>
              <a:t>07/05/2012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C58633DC-7C43-4FC8-895F-804E8AB314B8}"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F21D4-6F46-455F-8F52-21DE3999A62D}" type="datetimeFigureOut">
              <a:rPr lang="en-CA" smtClean="0"/>
              <a:pPr/>
              <a:t>07/05/2012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C58633DC-7C43-4FC8-895F-804E8AB314B8}"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F21D4-6F46-455F-8F52-21DE3999A62D}" type="datetimeFigureOut">
              <a:rPr lang="en-CA" smtClean="0"/>
              <a:pPr/>
              <a:t>07/05/2012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58633DC-7C43-4FC8-895F-804E8AB314B8}"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F21D4-6F46-455F-8F52-21DE3999A62D}" type="datetimeFigureOut">
              <a:rPr lang="en-CA" smtClean="0"/>
              <a:pPr/>
              <a:t>07/05/2012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58633DC-7C43-4FC8-895F-804E8AB314B8}"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F21D4-6F46-455F-8F52-21DE3999A62D}" type="datetimeFigureOut">
              <a:rPr lang="en-CA" smtClean="0"/>
              <a:pPr/>
              <a:t>07/05/2012</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633DC-7C43-4FC8-895F-804E8AB314B8}" type="slidenum">
              <a:rPr lang="en-CA" smtClean="0"/>
              <a:pPr/>
              <a:t>‹#›</a:t>
            </a:fld>
            <a:endParaRPr lang="en-CA"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20689"/>
            <a:ext cx="9144000" cy="2979762"/>
          </a:xfrm>
        </p:spPr>
        <p:txBody>
          <a:bodyPr>
            <a:normAutofit/>
          </a:bodyPr>
          <a:lstStyle/>
          <a:p>
            <a:r>
              <a:rPr lang="fr-CA" sz="8000" u="sng" dirty="0" smtClean="0"/>
              <a:t>Grande Dépression:</a:t>
            </a:r>
            <a:br>
              <a:rPr lang="fr-CA" sz="8000" u="sng" dirty="0" smtClean="0"/>
            </a:br>
            <a:r>
              <a:rPr lang="fr-CA" sz="8000" u="sng" dirty="0" smtClean="0"/>
              <a:t>1929-1939</a:t>
            </a:r>
            <a:endParaRPr lang="fr-CA" sz="8000" u="sn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‘Dustbowl’ </a:t>
            </a:r>
            <a:r>
              <a:rPr lang="en-US" dirty="0" smtClean="0">
                <a:solidFill>
                  <a:srgbClr val="FFFF00"/>
                </a:solidFill>
                <a:sym typeface="Wingdings" pitchFamily="2" charset="2"/>
              </a:rPr>
              <a:t> the ‘Dirty Thirties’</a:t>
            </a:r>
            <a:endParaRPr lang="en-US" dirty="0">
              <a:solidFill>
                <a:srgbClr val="FFFF00"/>
              </a:solidFill>
            </a:endParaRPr>
          </a:p>
        </p:txBody>
      </p:sp>
      <p:pic>
        <p:nvPicPr>
          <p:cNvPr id="6" name="Content Placeholder 5" descr="great-depression-6978.jpg"/>
          <p:cNvPicPr>
            <a:picLocks noGrp="1" noChangeAspect="1"/>
          </p:cNvPicPr>
          <p:nvPr>
            <p:ph idx="1"/>
          </p:nvPr>
        </p:nvPicPr>
        <p:blipFill>
          <a:blip r:embed="rId2" cstate="print"/>
          <a:stretch>
            <a:fillRect/>
          </a:stretch>
        </p:blipFill>
        <p:spPr>
          <a:xfrm>
            <a:off x="2222500" y="2269331"/>
            <a:ext cx="4699000" cy="3187700"/>
          </a:xfrm>
        </p:spPr>
      </p:pic>
      <p:pic>
        <p:nvPicPr>
          <p:cNvPr id="7" name="Picture 6" descr="great-depression-6978.jpg"/>
          <p:cNvPicPr>
            <a:picLocks noChangeAspect="1"/>
          </p:cNvPicPr>
          <p:nvPr/>
        </p:nvPicPr>
        <p:blipFill>
          <a:blip r:embed="rId2" cstate="print"/>
          <a:stretch>
            <a:fillRect/>
          </a:stretch>
        </p:blipFill>
        <p:spPr>
          <a:xfrm>
            <a:off x="838200" y="1295400"/>
            <a:ext cx="7467600" cy="5065858"/>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ust-bowl-3533.jpg"/>
          <p:cNvPicPr>
            <a:picLocks noGrp="1" noChangeAspect="1"/>
          </p:cNvPicPr>
          <p:nvPr>
            <p:ph idx="1"/>
          </p:nvPr>
        </p:nvPicPr>
        <p:blipFill>
          <a:blip r:embed="rId2" cstate="print"/>
          <a:stretch>
            <a:fillRect/>
          </a:stretch>
        </p:blipFill>
        <p:spPr>
          <a:xfrm>
            <a:off x="457200" y="762000"/>
            <a:ext cx="8204835" cy="5562600"/>
          </a:xfrm>
          <a:ln w="28575">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7" descr="748352.jpg"/>
          <p:cNvPicPr>
            <a:picLocks noGrp="1" noChangeAspect="1"/>
          </p:cNvPicPr>
          <p:nvPr>
            <p:ph idx="1"/>
          </p:nvPr>
        </p:nvPicPr>
        <p:blipFill>
          <a:blip r:embed="rId2" cstate="print"/>
          <a:stretch>
            <a:fillRect/>
          </a:stretch>
        </p:blipFill>
        <p:spPr>
          <a:xfrm>
            <a:off x="395536" y="260648"/>
            <a:ext cx="8352928" cy="6120680"/>
          </a:xfrm>
          <a:ln w="28575">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Autofit/>
          </a:bodyPr>
          <a:lstStyle/>
          <a:p>
            <a:r>
              <a:rPr lang="fr-FR" sz="4800" dirty="0" smtClean="0"/>
              <a:t>Les Réponses à la Grande Dépression</a:t>
            </a:r>
            <a:br>
              <a:rPr lang="fr-FR" sz="4800" dirty="0" smtClean="0"/>
            </a:br>
            <a:endParaRPr lang="en-CA" sz="4800" dirty="0"/>
          </a:p>
        </p:txBody>
      </p:sp>
      <p:sp>
        <p:nvSpPr>
          <p:cNvPr id="3" name="Content Placeholder 2"/>
          <p:cNvSpPr>
            <a:spLocks noGrp="1"/>
          </p:cNvSpPr>
          <p:nvPr>
            <p:ph idx="1"/>
          </p:nvPr>
        </p:nvSpPr>
        <p:spPr/>
        <p:txBody>
          <a:bodyPr>
            <a:normAutofit lnSpcReduction="10000"/>
          </a:bodyPr>
          <a:lstStyle/>
          <a:p>
            <a:r>
              <a:rPr lang="fr-FR" sz="6000" dirty="0" smtClean="0"/>
              <a:t>Le gouvernement canadien a fait plusieurs efforts pour aider les Canadiens pendant la GD</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PM </a:t>
            </a:r>
            <a:r>
              <a:rPr lang="fr-CA" dirty="0" smtClean="0"/>
              <a:t>Canadienne</a:t>
            </a:r>
            <a:r>
              <a:rPr lang="en-US" dirty="0" smtClean="0"/>
              <a:t> Mackenzie King en 1930</a:t>
            </a:r>
            <a:endParaRPr lang="en-US" dirty="0"/>
          </a:p>
        </p:txBody>
      </p:sp>
      <p:sp>
        <p:nvSpPr>
          <p:cNvPr id="3" name="Content Placeholder 2"/>
          <p:cNvSpPr>
            <a:spLocks noGrp="1"/>
          </p:cNvSpPr>
          <p:nvPr>
            <p:ph sz="half" idx="1"/>
          </p:nvPr>
        </p:nvSpPr>
        <p:spPr>
          <a:xfrm>
            <a:off x="323528" y="1412776"/>
            <a:ext cx="4392488" cy="5113784"/>
          </a:xfrm>
        </p:spPr>
        <p:txBody>
          <a:bodyPr>
            <a:normAutofit/>
          </a:bodyPr>
          <a:lstStyle/>
          <a:p>
            <a:pPr lvl="1">
              <a:buFont typeface="Arial" pitchFamily="34" charset="0"/>
              <a:buChar char="•"/>
            </a:pPr>
            <a:r>
              <a:rPr lang="en-US" dirty="0" smtClean="0"/>
              <a:t>Mackenzie King (Liberal) </a:t>
            </a:r>
            <a:r>
              <a:rPr lang="en-US" dirty="0" smtClean="0">
                <a:sym typeface="Wingdings" pitchFamily="2" charset="2"/>
              </a:rPr>
              <a:t> </a:t>
            </a:r>
            <a:r>
              <a:rPr lang="fr-FR" dirty="0" smtClean="0"/>
              <a:t>la responsabilité des provinces pour aider les citoyens</a:t>
            </a:r>
            <a:endParaRPr lang="en-US" dirty="0"/>
          </a:p>
          <a:p>
            <a:r>
              <a:rPr lang="fr-FR" sz="2400" dirty="0" smtClean="0"/>
              <a:t>Il n'a pas été préparé </a:t>
            </a:r>
            <a:r>
              <a:rPr lang="fr-FR" sz="2400" dirty="0" smtClean="0">
                <a:sym typeface="Wingdings" pitchFamily="2" charset="2"/>
              </a:rPr>
              <a:t> </a:t>
            </a:r>
            <a:r>
              <a:rPr lang="fr-FR" sz="2400" dirty="0" smtClean="0"/>
              <a:t>aucune mesure réelle.</a:t>
            </a:r>
          </a:p>
          <a:p>
            <a:endParaRPr lang="fr-FR" sz="2400" dirty="0" smtClean="0"/>
          </a:p>
          <a:p>
            <a:r>
              <a:rPr lang="fr-FR" sz="2400" dirty="0" smtClean="0">
                <a:solidFill>
                  <a:srgbClr val="FFFF00"/>
                </a:solidFill>
              </a:rPr>
              <a:t>Il ne donnerait pas "une pièce de cinq cents" de l'argent soulagement pour toute la province qui a eu un gouvernement conservateur</a:t>
            </a:r>
          </a:p>
          <a:p>
            <a:endParaRPr lang="fr-FR" dirty="0" smtClean="0"/>
          </a:p>
          <a:p>
            <a:pPr lvl="1">
              <a:buNone/>
            </a:pPr>
            <a:endParaRPr lang="en-US" dirty="0"/>
          </a:p>
        </p:txBody>
      </p:sp>
      <p:pic>
        <p:nvPicPr>
          <p:cNvPr id="5" name="Content Placeholder 4" descr="William_Lyon_Mackenzie_King_Photo.jpg"/>
          <p:cNvPicPr>
            <a:picLocks noGrp="1" noChangeAspect="1"/>
          </p:cNvPicPr>
          <p:nvPr>
            <p:ph sz="half" idx="2"/>
          </p:nvPr>
        </p:nvPicPr>
        <p:blipFill>
          <a:blip r:embed="rId3" cstate="print"/>
          <a:stretch>
            <a:fillRect/>
          </a:stretch>
        </p:blipFill>
        <p:spPr>
          <a:xfrm>
            <a:off x="4876800" y="1447800"/>
            <a:ext cx="3810000" cy="4750594"/>
          </a:xfrm>
          <a:ln w="28575">
            <a:solidFill>
              <a:schemeClr val="tx1"/>
            </a:solidFill>
          </a:ln>
        </p:spPr>
      </p:pic>
      <p:sp>
        <p:nvSpPr>
          <p:cNvPr id="6" name="TextBox 5"/>
          <p:cNvSpPr txBox="1"/>
          <p:nvPr/>
        </p:nvSpPr>
        <p:spPr>
          <a:xfrm>
            <a:off x="4800600" y="6248400"/>
            <a:ext cx="3962400" cy="461665"/>
          </a:xfrm>
          <a:prstGeom prst="rect">
            <a:avLst/>
          </a:prstGeom>
          <a:noFill/>
        </p:spPr>
        <p:txBody>
          <a:bodyPr wrap="square" rtlCol="0">
            <a:spAutoFit/>
          </a:bodyPr>
          <a:lstStyle/>
          <a:p>
            <a:pPr algn="ctr"/>
            <a:r>
              <a:rPr lang="en-US" sz="2400" b="1" dirty="0" smtClean="0">
                <a:solidFill>
                  <a:srgbClr val="FFFF00"/>
                </a:solidFill>
              </a:rPr>
              <a:t>Mackenzie King</a:t>
            </a:r>
            <a:endParaRPr lang="en-US" sz="2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 Bennett </a:t>
            </a:r>
            <a:r>
              <a:rPr lang="en-US" dirty="0" smtClean="0">
                <a:sym typeface="Wingdings" pitchFamily="2" charset="2"/>
              </a:rPr>
              <a:t> PM </a:t>
            </a:r>
            <a:r>
              <a:rPr lang="fr-CA" dirty="0" smtClean="0">
                <a:sym typeface="Wingdings" pitchFamily="2" charset="2"/>
              </a:rPr>
              <a:t>Conservateur</a:t>
            </a:r>
            <a:endParaRPr lang="fr-CA" dirty="0"/>
          </a:p>
        </p:txBody>
      </p:sp>
      <p:sp>
        <p:nvSpPr>
          <p:cNvPr id="3" name="Content Placeholder 2"/>
          <p:cNvSpPr>
            <a:spLocks noGrp="1"/>
          </p:cNvSpPr>
          <p:nvPr>
            <p:ph sz="half" idx="1"/>
          </p:nvPr>
        </p:nvSpPr>
        <p:spPr>
          <a:xfrm>
            <a:off x="457200" y="1447800"/>
            <a:ext cx="4038600" cy="5029200"/>
          </a:xfrm>
        </p:spPr>
        <p:txBody>
          <a:bodyPr>
            <a:normAutofit fontScale="92500" lnSpcReduction="10000"/>
          </a:bodyPr>
          <a:lstStyle/>
          <a:p>
            <a:r>
              <a:rPr lang="en-US" dirty="0" smtClean="0"/>
              <a:t>28 </a:t>
            </a:r>
            <a:r>
              <a:rPr lang="fr-CA" dirty="0" smtClean="0"/>
              <a:t>juillet</a:t>
            </a:r>
            <a:r>
              <a:rPr lang="en-US" dirty="0" smtClean="0"/>
              <a:t>, 1930 R.B. Bennett </a:t>
            </a:r>
            <a:r>
              <a:rPr lang="en-US" dirty="0" smtClean="0">
                <a:sym typeface="Wingdings" pitchFamily="2" charset="2"/>
              </a:rPr>
              <a:t> PM du Canada</a:t>
            </a:r>
            <a:endParaRPr lang="en-US" dirty="0" smtClean="0"/>
          </a:p>
          <a:p>
            <a:pPr>
              <a:lnSpc>
                <a:spcPct val="90000"/>
              </a:lnSpc>
            </a:pPr>
            <a:r>
              <a:rPr lang="en-US" dirty="0" smtClean="0"/>
              <a:t>$ 20 Million dollars </a:t>
            </a:r>
            <a:r>
              <a:rPr lang="fr-FR" dirty="0" smtClean="0"/>
              <a:t>vers les secours d'urgence pour les pauvres</a:t>
            </a:r>
            <a:endParaRPr lang="en-US" dirty="0" smtClean="0"/>
          </a:p>
          <a:p>
            <a:r>
              <a:rPr lang="fr-FR" dirty="0" smtClean="0">
                <a:solidFill>
                  <a:srgbClr val="FFFF00"/>
                </a:solidFill>
              </a:rPr>
              <a:t>Bennett a soulevé les taux de douane sur les importations à 50% afin de protéger les industries canadiennes de la concurrence étrangère et de mettre fin au déficit du commerce.</a:t>
            </a:r>
          </a:p>
          <a:p>
            <a:endParaRPr lang="en-US" dirty="0"/>
          </a:p>
        </p:txBody>
      </p:sp>
      <p:pic>
        <p:nvPicPr>
          <p:cNvPr id="5" name="Content Placeholder 4" descr="bennett-richard-bedford-1166.jpg"/>
          <p:cNvPicPr>
            <a:picLocks noGrp="1" noChangeAspect="1"/>
          </p:cNvPicPr>
          <p:nvPr>
            <p:ph sz="half" idx="2"/>
          </p:nvPr>
        </p:nvPicPr>
        <p:blipFill>
          <a:blip r:embed="rId2" cstate="print"/>
          <a:stretch>
            <a:fillRect/>
          </a:stretch>
        </p:blipFill>
        <p:spPr>
          <a:xfrm>
            <a:off x="4724400" y="1447800"/>
            <a:ext cx="3810000" cy="4870824"/>
          </a:xfrm>
          <a:ln w="28575">
            <a:solidFill>
              <a:schemeClr val="tx1"/>
            </a:solidFill>
          </a:ln>
        </p:spPr>
      </p:pic>
      <p:sp>
        <p:nvSpPr>
          <p:cNvPr id="6" name="TextBox 5"/>
          <p:cNvSpPr txBox="1"/>
          <p:nvPr/>
        </p:nvSpPr>
        <p:spPr>
          <a:xfrm>
            <a:off x="5715000" y="6396335"/>
            <a:ext cx="1788246" cy="461665"/>
          </a:xfrm>
          <a:prstGeom prst="rect">
            <a:avLst/>
          </a:prstGeom>
          <a:noFill/>
        </p:spPr>
        <p:txBody>
          <a:bodyPr wrap="none" rtlCol="0">
            <a:spAutoFit/>
          </a:bodyPr>
          <a:lstStyle/>
          <a:p>
            <a:r>
              <a:rPr lang="en-US" sz="2400" b="1" dirty="0" smtClean="0"/>
              <a:t>R.B. Bennett</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r-CA" b="1" dirty="0" smtClean="0"/>
              <a:t>FAILLITES ET CHÔMAGE</a:t>
            </a:r>
            <a:r>
              <a:rPr lang="en-CA" b="1" dirty="0" smtClean="0"/>
              <a:t/>
            </a:r>
            <a:br>
              <a:rPr lang="en-CA" b="1" dirty="0" smtClean="0"/>
            </a:br>
            <a:endParaRPr lang="en-CA" dirty="0"/>
          </a:p>
        </p:txBody>
      </p:sp>
      <p:sp>
        <p:nvSpPr>
          <p:cNvPr id="5" name="Content Placeholder 4"/>
          <p:cNvSpPr>
            <a:spLocks noGrp="1"/>
          </p:cNvSpPr>
          <p:nvPr>
            <p:ph idx="1"/>
          </p:nvPr>
        </p:nvSpPr>
        <p:spPr>
          <a:xfrm>
            <a:off x="395536" y="1124744"/>
            <a:ext cx="8229600" cy="5733256"/>
          </a:xfrm>
        </p:spPr>
        <p:txBody>
          <a:bodyPr>
            <a:normAutofit lnSpcReduction="10000"/>
          </a:bodyPr>
          <a:lstStyle/>
          <a:p>
            <a:r>
              <a:rPr lang="fr-CA" dirty="0" smtClean="0"/>
              <a:t>Faillites</a:t>
            </a:r>
            <a:r>
              <a:rPr lang="en-CA" dirty="0" smtClean="0"/>
              <a:t> = ‘Bankrupts’</a:t>
            </a:r>
          </a:p>
          <a:p>
            <a:r>
              <a:rPr lang="fr-CA" dirty="0" smtClean="0"/>
              <a:t>Chômage</a:t>
            </a:r>
            <a:r>
              <a:rPr lang="en-CA" dirty="0" smtClean="0"/>
              <a:t> = ‘unemployment’</a:t>
            </a:r>
          </a:p>
          <a:p>
            <a:r>
              <a:rPr lang="fr-CA" dirty="0" smtClean="0"/>
              <a:t>Bien-être social = ‘welfare’</a:t>
            </a:r>
            <a:endParaRPr lang="en-CA" dirty="0" smtClean="0"/>
          </a:p>
          <a:p>
            <a:pPr>
              <a:buNone/>
            </a:pPr>
            <a:r>
              <a:rPr lang="fr-CA" u="sng" dirty="0" smtClean="0"/>
              <a:t>Faillite</a:t>
            </a:r>
            <a:endParaRPr lang="en-CA" u="sng" dirty="0" smtClean="0"/>
          </a:p>
          <a:p>
            <a:pPr lvl="1"/>
            <a:r>
              <a:rPr lang="fr-CA" dirty="0" smtClean="0"/>
              <a:t>Dans les manufactures et les maisons de commerce</a:t>
            </a:r>
          </a:p>
          <a:p>
            <a:pPr>
              <a:buNone/>
            </a:pPr>
            <a:r>
              <a:rPr lang="fr-CA" u="sng" dirty="0" smtClean="0"/>
              <a:t>Chômage</a:t>
            </a:r>
            <a:endParaRPr lang="en-CA" u="sng" dirty="0" smtClean="0"/>
          </a:p>
          <a:p>
            <a:pPr lvl="1"/>
            <a:r>
              <a:rPr lang="fr-CA" dirty="0" smtClean="0"/>
              <a:t>Au Canada, 1 travailleur sur 4</a:t>
            </a:r>
            <a:endParaRPr lang="en-CA" dirty="0" smtClean="0"/>
          </a:p>
          <a:p>
            <a:pPr lvl="1"/>
            <a:r>
              <a:rPr lang="fr-CA" dirty="0" smtClean="0"/>
              <a:t>Au Québec, 1 travailleur sur 3</a:t>
            </a:r>
            <a:endParaRPr lang="en-CA" dirty="0" smtClean="0"/>
          </a:p>
          <a:p>
            <a:pPr lvl="1"/>
            <a:r>
              <a:rPr lang="fr-CA" dirty="0" smtClean="0"/>
              <a:t>Inexistence du Bien-être social et de l’assurance-chômage (capitalisme n’aide pas les travailleurs)</a:t>
            </a:r>
            <a:endParaRPr lang="en-CA" dirty="0" smtClean="0"/>
          </a:p>
          <a:p>
            <a:pPr lvl="0"/>
            <a:endParaRPr lang="en-CA" dirty="0" smtClean="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20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2000"/>
                                        <p:tgtEl>
                                          <p:spTgt spid="5">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2000"/>
                                        <p:tgtEl>
                                          <p:spTgt spid="5">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2000"/>
                                        <p:tgtEl>
                                          <p:spTgt spid="5">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Réponses a la Grande Dépression</a:t>
            </a:r>
            <a:endParaRPr lang="fr-CA" dirty="0"/>
          </a:p>
        </p:txBody>
      </p:sp>
      <p:sp>
        <p:nvSpPr>
          <p:cNvPr id="3" name="Content Placeholder 2"/>
          <p:cNvSpPr>
            <a:spLocks noGrp="1"/>
          </p:cNvSpPr>
          <p:nvPr>
            <p:ph idx="1"/>
          </p:nvPr>
        </p:nvSpPr>
        <p:spPr/>
        <p:txBody>
          <a:bodyPr>
            <a:normAutofit/>
          </a:bodyPr>
          <a:lstStyle/>
          <a:p>
            <a:r>
              <a:rPr lang="fr-CA" sz="4000" dirty="0" smtClean="0"/>
              <a:t>L’état (gouvernements) doit inventer des mesures correctives</a:t>
            </a:r>
            <a:endParaRPr lang="fr-CA" sz="4000" u="sng" dirty="0" smtClean="0"/>
          </a:p>
          <a:p>
            <a:r>
              <a:rPr lang="fr-CA" sz="4000" u="sng" dirty="0" smtClean="0"/>
              <a:t>Gouvernements:</a:t>
            </a:r>
          </a:p>
          <a:p>
            <a:r>
              <a:rPr lang="fr-CA" sz="4000" dirty="0" smtClean="0"/>
              <a:t>TRAVAUX PUBLICS ET SECOURS DIRECTS (pour aider la population)</a:t>
            </a:r>
            <a:endParaRPr lang="fr-CA"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solidFill>
                  <a:srgbClr val="FFFF00"/>
                </a:solidFill>
              </a:rPr>
              <a:t>Réponses a la Grande Dépression</a:t>
            </a:r>
            <a:endParaRPr lang="en-CA" dirty="0">
              <a:solidFill>
                <a:srgbClr val="FFFF00"/>
              </a:solidFill>
            </a:endParaRPr>
          </a:p>
        </p:txBody>
      </p:sp>
      <p:sp>
        <p:nvSpPr>
          <p:cNvPr id="3" name="Content Placeholder 2"/>
          <p:cNvSpPr>
            <a:spLocks noGrp="1"/>
          </p:cNvSpPr>
          <p:nvPr>
            <p:ph idx="1"/>
          </p:nvPr>
        </p:nvSpPr>
        <p:spPr>
          <a:xfrm>
            <a:off x="457200" y="1600200"/>
            <a:ext cx="8229600" cy="5069160"/>
          </a:xfrm>
        </p:spPr>
        <p:txBody>
          <a:bodyPr>
            <a:normAutofit/>
          </a:bodyPr>
          <a:lstStyle/>
          <a:p>
            <a:pPr lvl="0">
              <a:buNone/>
            </a:pPr>
            <a:r>
              <a:rPr lang="fr-CA" u="sng" dirty="0" smtClean="0"/>
              <a:t>Création de secours directs</a:t>
            </a:r>
            <a:r>
              <a:rPr lang="fr-CA" dirty="0" smtClean="0"/>
              <a:t>:</a:t>
            </a:r>
            <a:endParaRPr lang="en-CA" sz="2800" dirty="0" smtClean="0"/>
          </a:p>
          <a:p>
            <a:pPr lvl="1"/>
            <a:r>
              <a:rPr lang="fr-CA" dirty="0" smtClean="0"/>
              <a:t>allocation versées sous forme de </a:t>
            </a:r>
            <a:r>
              <a:rPr lang="fr-CA" u="sng" dirty="0" smtClean="0"/>
              <a:t>fonds ou coupons</a:t>
            </a:r>
            <a:endParaRPr lang="en-CA" sz="2400" u="sng" dirty="0" smtClean="0"/>
          </a:p>
          <a:p>
            <a:pPr lvl="1"/>
            <a:r>
              <a:rPr lang="fr-CA" dirty="0" smtClean="0"/>
              <a:t>souvent valide pour des régions précises et des produits spécifiques</a:t>
            </a:r>
            <a:endParaRPr lang="en-CA" sz="2400" dirty="0" smtClean="0"/>
          </a:p>
          <a:p>
            <a:pPr lvl="2"/>
            <a:r>
              <a:rPr lang="fr-CA" dirty="0" smtClean="0"/>
              <a:t>Farine</a:t>
            </a:r>
            <a:endParaRPr lang="en-CA" sz="2000" dirty="0" smtClean="0"/>
          </a:p>
          <a:p>
            <a:pPr lvl="2"/>
            <a:r>
              <a:rPr lang="fr-CA" dirty="0" smtClean="0"/>
              <a:t>Oeuf</a:t>
            </a:r>
            <a:endParaRPr lang="en-CA" sz="2000" dirty="0" smtClean="0"/>
          </a:p>
          <a:p>
            <a:pPr lvl="2"/>
            <a:r>
              <a:rPr lang="fr-CA" dirty="0" smtClean="0"/>
              <a:t>Lait</a:t>
            </a:r>
            <a:endParaRPr lang="en-CA" sz="2000" dirty="0" smtClean="0"/>
          </a:p>
          <a:p>
            <a:pPr lvl="2"/>
            <a:r>
              <a:rPr lang="fr-CA" dirty="0" smtClean="0"/>
              <a:t>Levure  (‘yeast’)  pour faire du pain</a:t>
            </a:r>
            <a:endParaRPr lang="en-CA" sz="2000" dirty="0" smtClean="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solidFill>
                  <a:srgbClr val="FFFF00"/>
                </a:solidFill>
              </a:rPr>
              <a:t>Réponses a la Grande Dépression</a:t>
            </a:r>
            <a:endParaRPr lang="en-CA" dirty="0"/>
          </a:p>
        </p:txBody>
      </p:sp>
      <p:sp>
        <p:nvSpPr>
          <p:cNvPr id="3" name="Content Placeholder 2"/>
          <p:cNvSpPr>
            <a:spLocks noGrp="1"/>
          </p:cNvSpPr>
          <p:nvPr>
            <p:ph idx="1"/>
          </p:nvPr>
        </p:nvSpPr>
        <p:spPr/>
        <p:txBody>
          <a:bodyPr>
            <a:normAutofit lnSpcReduction="10000"/>
          </a:bodyPr>
          <a:lstStyle/>
          <a:p>
            <a:pPr lvl="0">
              <a:buNone/>
            </a:pPr>
            <a:r>
              <a:rPr lang="fr-CA" sz="4400" u="sng" dirty="0" smtClean="0"/>
              <a:t>Organisation de travaux publics par les gouvernements</a:t>
            </a:r>
            <a:r>
              <a:rPr lang="fr-CA" sz="4400" dirty="0" smtClean="0"/>
              <a:t>:</a:t>
            </a:r>
            <a:endParaRPr lang="en-CA" sz="4400" dirty="0" smtClean="0"/>
          </a:p>
          <a:p>
            <a:r>
              <a:rPr lang="fr-CA" sz="4400" dirty="0" smtClean="0"/>
              <a:t> construction des routes et ponts</a:t>
            </a:r>
          </a:p>
          <a:p>
            <a:r>
              <a:rPr lang="fr-CA" sz="4400" dirty="0" smtClean="0"/>
              <a:t>construction des chemins de fer</a:t>
            </a:r>
          </a:p>
          <a:p>
            <a:r>
              <a:rPr lang="fr-CA" sz="4400" dirty="0" smtClean="0"/>
              <a:t>création des camps de travail</a:t>
            </a:r>
          </a:p>
          <a:p>
            <a:r>
              <a:rPr lang="fr-CA" sz="4400" dirty="0" smtClean="0"/>
              <a:t>$0.20 par jour…</a:t>
            </a:r>
            <a:endParaRPr lang="en-CA" sz="4400" dirty="0" smtClean="0"/>
          </a:p>
          <a:p>
            <a:pPr>
              <a:buNone/>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r>
              <a:rPr lang="fr-CA" dirty="0" smtClean="0"/>
              <a:t>Les Années 1920</a:t>
            </a:r>
          </a:p>
        </p:txBody>
      </p:sp>
      <p:sp>
        <p:nvSpPr>
          <p:cNvPr id="41987" name="Content Placeholder 4"/>
          <p:cNvSpPr>
            <a:spLocks noGrp="1"/>
          </p:cNvSpPr>
          <p:nvPr>
            <p:ph sz="half" idx="1"/>
          </p:nvPr>
        </p:nvSpPr>
        <p:spPr>
          <a:xfrm>
            <a:off x="457200" y="1600200"/>
            <a:ext cx="4038600" cy="4925144"/>
          </a:xfrm>
        </p:spPr>
        <p:txBody>
          <a:bodyPr>
            <a:normAutofit/>
          </a:bodyPr>
          <a:lstStyle/>
          <a:p>
            <a:pPr>
              <a:buNone/>
            </a:pPr>
            <a:r>
              <a:rPr lang="fr-CA" sz="2600" b="1" u="sng" dirty="0" smtClean="0"/>
              <a:t>Libéralisme Économique </a:t>
            </a:r>
            <a:r>
              <a:rPr lang="fr-CA" sz="2600" dirty="0" smtClean="0"/>
              <a:t>et les années ‘Roaring </a:t>
            </a:r>
            <a:r>
              <a:rPr lang="en-US" sz="2600" dirty="0" smtClean="0"/>
              <a:t>20s’:</a:t>
            </a:r>
          </a:p>
          <a:p>
            <a:pPr lvl="1"/>
            <a:r>
              <a:rPr lang="fr-CA" sz="2600" dirty="0" smtClean="0"/>
              <a:t>Marchées libres</a:t>
            </a:r>
          </a:p>
          <a:p>
            <a:pPr lvl="1"/>
            <a:r>
              <a:rPr lang="fr-CA" sz="2600" dirty="0" smtClean="0"/>
              <a:t>Capitalisme</a:t>
            </a:r>
          </a:p>
          <a:p>
            <a:pPr lvl="1"/>
            <a:r>
              <a:rPr lang="fr-CA" sz="2600" dirty="0" smtClean="0"/>
              <a:t>Éducation supérieur</a:t>
            </a:r>
          </a:p>
          <a:p>
            <a:pPr lvl="1"/>
            <a:r>
              <a:rPr lang="fr-CA" sz="2600" dirty="0" smtClean="0"/>
              <a:t>Libertés individuelles &amp; la propriété privée</a:t>
            </a:r>
          </a:p>
          <a:p>
            <a:pPr lvl="1"/>
            <a:r>
              <a:rPr lang="fr-CA" sz="2600" dirty="0" smtClean="0"/>
              <a:t>Ces idées conduire à l'effondrement du marché boursier en Octobre 1929</a:t>
            </a:r>
            <a:endParaRPr lang="fr-CA" sz="2600" dirty="0"/>
          </a:p>
        </p:txBody>
      </p:sp>
      <p:pic>
        <p:nvPicPr>
          <p:cNvPr id="41988" name="Content Placeholder 6" descr="4486433033_62cd86ffa8.jpg"/>
          <p:cNvPicPr>
            <a:picLocks noGrp="1" noChangeAspect="1"/>
          </p:cNvPicPr>
          <p:nvPr>
            <p:ph sz="half" idx="2"/>
          </p:nvPr>
        </p:nvPicPr>
        <p:blipFill>
          <a:blip r:embed="rId2" cstate="print"/>
          <a:srcRect/>
          <a:stretch>
            <a:fillRect/>
          </a:stretch>
        </p:blipFill>
        <p:spPr>
          <a:xfrm>
            <a:off x="4932040" y="2060848"/>
            <a:ext cx="3795713" cy="3168650"/>
          </a:xfrm>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987">
                                            <p:txEl>
                                              <p:pRg st="1" end="1"/>
                                            </p:txEl>
                                          </p:spTgt>
                                        </p:tgtEl>
                                        <p:attrNameLst>
                                          <p:attrName>style.visibility</p:attrName>
                                        </p:attrNameLst>
                                      </p:cBhvr>
                                      <p:to>
                                        <p:strVal val="visible"/>
                                      </p:to>
                                    </p:set>
                                    <p:animEffect transition="in" filter="fade">
                                      <p:cBhvr>
                                        <p:cTn id="10" dur="2000"/>
                                        <p:tgtEl>
                                          <p:spTgt spid="4198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Effect transition="in" filter="fade">
                                      <p:cBhvr>
                                        <p:cTn id="13" dur="2000"/>
                                        <p:tgtEl>
                                          <p:spTgt spid="4198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987">
                                            <p:txEl>
                                              <p:pRg st="3" end="3"/>
                                            </p:txEl>
                                          </p:spTgt>
                                        </p:tgtEl>
                                        <p:attrNameLst>
                                          <p:attrName>style.visibility</p:attrName>
                                        </p:attrNameLst>
                                      </p:cBhvr>
                                      <p:to>
                                        <p:strVal val="visible"/>
                                      </p:to>
                                    </p:set>
                                    <p:animEffect transition="in" filter="fade">
                                      <p:cBhvr>
                                        <p:cTn id="16" dur="2000"/>
                                        <p:tgtEl>
                                          <p:spTgt spid="4198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Effect transition="in" filter="fade">
                                      <p:cBhvr>
                                        <p:cTn id="19" dur="2000"/>
                                        <p:tgtEl>
                                          <p:spTgt spid="4198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987">
                                            <p:txEl>
                                              <p:pRg st="5" end="5"/>
                                            </p:txEl>
                                          </p:spTgt>
                                        </p:tgtEl>
                                        <p:attrNameLst>
                                          <p:attrName>style.visibility</p:attrName>
                                        </p:attrNameLst>
                                      </p:cBhvr>
                                      <p:to>
                                        <p:strVal val="visible"/>
                                      </p:to>
                                    </p:set>
                                    <p:animEffect transition="in" filter="fade">
                                      <p:cBhvr>
                                        <p:cTn id="22" dur="20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Content Placeholder 7" descr="photo-costsbenefits2_1a.jpg"/>
          <p:cNvPicPr>
            <a:picLocks noGrp="1" noChangeAspect="1"/>
          </p:cNvPicPr>
          <p:nvPr>
            <p:ph sz="half" idx="2"/>
          </p:nvPr>
        </p:nvPicPr>
        <p:blipFill>
          <a:blip r:embed="rId2" cstate="print"/>
          <a:srcRect/>
          <a:stretch>
            <a:fillRect/>
          </a:stretch>
        </p:blipFill>
        <p:spPr>
          <a:xfrm>
            <a:off x="971600" y="548680"/>
            <a:ext cx="7200800" cy="5328592"/>
          </a:xfrm>
          <a:ln w="28575">
            <a:solidFill>
              <a:schemeClr val="tx1"/>
            </a:solidFill>
          </a:ln>
        </p:spPr>
      </p:pic>
      <p:sp>
        <p:nvSpPr>
          <p:cNvPr id="6" name="Title 5"/>
          <p:cNvSpPr>
            <a:spLocks noGrp="1"/>
          </p:cNvSpPr>
          <p:nvPr>
            <p:ph type="title"/>
          </p:nvPr>
        </p:nvSpPr>
        <p:spPr/>
        <p:txBody>
          <a:bodyPr/>
          <a:lstStyle/>
          <a:p>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Content Placeholder 6" descr="relief1.jpg"/>
          <p:cNvPicPr>
            <a:picLocks noGrp="1" noChangeAspect="1"/>
          </p:cNvPicPr>
          <p:nvPr>
            <p:ph sz="half" idx="1"/>
          </p:nvPr>
        </p:nvPicPr>
        <p:blipFill>
          <a:blip r:embed="rId2" cstate="print"/>
          <a:srcRect/>
          <a:stretch>
            <a:fillRect/>
          </a:stretch>
        </p:blipFill>
        <p:spPr>
          <a:xfrm>
            <a:off x="179388" y="1196975"/>
            <a:ext cx="8772525" cy="4824413"/>
          </a:xfrm>
          <a:ln w="28575">
            <a:solidFill>
              <a:schemeClr val="tx1"/>
            </a:solidFill>
          </a:ln>
        </p:spPr>
      </p:pic>
      <p:sp>
        <p:nvSpPr>
          <p:cNvPr id="51203" name="TextBox 9"/>
          <p:cNvSpPr txBox="1">
            <a:spLocks noChangeArrowheads="1"/>
          </p:cNvSpPr>
          <p:nvPr/>
        </p:nvSpPr>
        <p:spPr bwMode="auto">
          <a:xfrm>
            <a:off x="323528" y="260648"/>
            <a:ext cx="8572411" cy="707886"/>
          </a:xfrm>
          <a:prstGeom prst="rect">
            <a:avLst/>
          </a:prstGeom>
          <a:noFill/>
          <a:ln w="9525">
            <a:noFill/>
            <a:miter lim="800000"/>
            <a:headEnd/>
            <a:tailEnd/>
          </a:ln>
        </p:spPr>
        <p:txBody>
          <a:bodyPr wrap="none">
            <a:spAutoFit/>
          </a:bodyPr>
          <a:lstStyle/>
          <a:p>
            <a:r>
              <a:rPr lang="fr-CA" sz="4000" dirty="0" smtClean="0"/>
              <a:t>Camp de travail</a:t>
            </a:r>
            <a:r>
              <a:rPr lang="en-US" sz="4000" dirty="0" smtClean="0">
                <a:sym typeface="Wingdings" pitchFamily="2" charset="2"/>
              </a:rPr>
              <a:t> Colombie Britannique</a:t>
            </a:r>
            <a:endParaRPr lang="en-US"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6" descr="relief.gif"/>
          <p:cNvPicPr>
            <a:picLocks noGrp="1" noChangeAspect="1"/>
          </p:cNvPicPr>
          <p:nvPr>
            <p:ph idx="1"/>
          </p:nvPr>
        </p:nvPicPr>
        <p:blipFill>
          <a:blip r:embed="rId2" cstate="print"/>
          <a:srcRect/>
          <a:stretch>
            <a:fillRect/>
          </a:stretch>
        </p:blipFill>
        <p:spPr>
          <a:xfrm>
            <a:off x="1187450" y="260350"/>
            <a:ext cx="6804025" cy="2663825"/>
          </a:xfrm>
          <a:ln w="28575">
            <a:solidFill>
              <a:schemeClr val="tx1"/>
            </a:solidFill>
          </a:ln>
        </p:spPr>
      </p:pic>
      <p:pic>
        <p:nvPicPr>
          <p:cNvPr id="50179" name="Picture 4" descr="gdunemployeddorm.jpg"/>
          <p:cNvPicPr>
            <a:picLocks noChangeAspect="1"/>
          </p:cNvPicPr>
          <p:nvPr/>
        </p:nvPicPr>
        <p:blipFill>
          <a:blip r:embed="rId3" cstate="print"/>
          <a:srcRect/>
          <a:stretch>
            <a:fillRect/>
          </a:stretch>
        </p:blipFill>
        <p:spPr bwMode="auto">
          <a:xfrm>
            <a:off x="3851275" y="3141663"/>
            <a:ext cx="5022850" cy="3535362"/>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en-US" dirty="0" smtClean="0"/>
          </a:p>
        </p:txBody>
      </p:sp>
      <p:pic>
        <p:nvPicPr>
          <p:cNvPr id="52227" name="Content Placeholder 3" descr="1-ReliefWorkers.jpg"/>
          <p:cNvPicPr>
            <a:picLocks noGrp="1" noChangeAspect="1"/>
          </p:cNvPicPr>
          <p:nvPr>
            <p:ph idx="1"/>
          </p:nvPr>
        </p:nvPicPr>
        <p:blipFill>
          <a:blip r:embed="rId2" cstate="print"/>
          <a:srcRect/>
          <a:stretch>
            <a:fillRect/>
          </a:stretch>
        </p:blipFill>
        <p:spPr>
          <a:xfrm>
            <a:off x="468313" y="332656"/>
            <a:ext cx="8207375" cy="6262688"/>
          </a:xfrm>
          <a:ln w="28575">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The church reinforces its power in the 1930s…</a:t>
            </a:r>
          </a:p>
        </p:txBody>
      </p:sp>
      <p:sp>
        <p:nvSpPr>
          <p:cNvPr id="53251" name="Content Placeholder 2"/>
          <p:cNvSpPr>
            <a:spLocks noGrp="1"/>
          </p:cNvSpPr>
          <p:nvPr>
            <p:ph sz="half" idx="1"/>
          </p:nvPr>
        </p:nvSpPr>
        <p:spPr>
          <a:xfrm>
            <a:off x="457200" y="1600200"/>
            <a:ext cx="4038600" cy="4997152"/>
          </a:xfrm>
        </p:spPr>
        <p:txBody>
          <a:bodyPr>
            <a:normAutofit/>
          </a:bodyPr>
          <a:lstStyle/>
          <a:p>
            <a:r>
              <a:rPr lang="fr-FR" sz="2400" dirty="0" smtClean="0"/>
              <a:t>L'Eglise catholique n'a pas toujours été heureux pendant les ‘roaring 20’s</a:t>
            </a:r>
          </a:p>
          <a:p>
            <a:r>
              <a:rPr lang="fr-FR" sz="2400" dirty="0" smtClean="0"/>
              <a:t>Perdu une certaine popularité à cette époque</a:t>
            </a:r>
          </a:p>
          <a:p>
            <a:r>
              <a:rPr lang="fr-FR" sz="2400" dirty="0" smtClean="0"/>
              <a:t>Puis la dépression:</a:t>
            </a:r>
          </a:p>
          <a:p>
            <a:r>
              <a:rPr lang="fr-FR" sz="2400" dirty="0" smtClean="0"/>
              <a:t>Les gens se tourna vers l’église au cours de la dépression:</a:t>
            </a:r>
          </a:p>
          <a:p>
            <a:r>
              <a:rPr lang="fr-FR" sz="2400" dirty="0" smtClean="0"/>
              <a:t>Aide sociale </a:t>
            </a:r>
          </a:p>
          <a:p>
            <a:r>
              <a:rPr lang="fr-FR" sz="2400" dirty="0" smtClean="0"/>
              <a:t>dons de vêtements et des soupes populaires</a:t>
            </a:r>
            <a:endParaRPr lang="fr-FR" sz="2400" dirty="0"/>
          </a:p>
        </p:txBody>
      </p:sp>
      <p:pic>
        <p:nvPicPr>
          <p:cNvPr id="53252" name="Content Placeholder 4" descr="5242653061_21ba4b4f53.jpg"/>
          <p:cNvPicPr>
            <a:picLocks noGrp="1" noChangeAspect="1"/>
          </p:cNvPicPr>
          <p:nvPr>
            <p:ph sz="half" idx="2"/>
          </p:nvPr>
        </p:nvPicPr>
        <p:blipFill>
          <a:blip r:embed="rId2" cstate="print"/>
          <a:srcRect/>
          <a:stretch>
            <a:fillRect/>
          </a:stretch>
        </p:blipFill>
        <p:spPr>
          <a:xfrm>
            <a:off x="4870450" y="1600200"/>
            <a:ext cx="3594100" cy="4525963"/>
          </a:xfrm>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20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fade">
                                      <p:cBhvr>
                                        <p:cTn id="12" dur="20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fade">
                                      <p:cBhvr>
                                        <p:cTn id="17" dur="2000"/>
                                        <p:tgtEl>
                                          <p:spTgt spid="53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fade">
                                      <p:cBhvr>
                                        <p:cTn id="22" dur="2000"/>
                                        <p:tgtEl>
                                          <p:spTgt spid="53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fade">
                                      <p:cBhvr>
                                        <p:cTn id="27" dur="2000"/>
                                        <p:tgtEl>
                                          <p:spTgt spid="532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251">
                                            <p:txEl>
                                              <p:pRg st="5" end="5"/>
                                            </p:txEl>
                                          </p:spTgt>
                                        </p:tgtEl>
                                        <p:attrNameLst>
                                          <p:attrName>style.visibility</p:attrName>
                                        </p:attrNameLst>
                                      </p:cBhvr>
                                      <p:to>
                                        <p:strVal val="visible"/>
                                      </p:to>
                                    </p:set>
                                    <p:animEffect transition="in" filter="fade">
                                      <p:cBhvr>
                                        <p:cTn id="32" dur="2000"/>
                                        <p:tgtEl>
                                          <p:spTgt spid="53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0" y="332656"/>
            <a:ext cx="9144000" cy="517227"/>
          </a:xfrm>
        </p:spPr>
        <p:txBody>
          <a:bodyPr>
            <a:normAutofit fontScale="90000"/>
          </a:bodyPr>
          <a:lstStyle/>
          <a:p>
            <a:r>
              <a:rPr lang="fr-CA" dirty="0" smtClean="0"/>
              <a:t>Vêtements gratuits et une coupe cheveux  …</a:t>
            </a:r>
          </a:p>
        </p:txBody>
      </p:sp>
      <p:pic>
        <p:nvPicPr>
          <p:cNvPr id="54275" name="Content Placeholder 6" descr="78107047.jpg"/>
          <p:cNvPicPr>
            <a:picLocks noGrp="1" noChangeAspect="1"/>
          </p:cNvPicPr>
          <p:nvPr>
            <p:ph idx="1"/>
          </p:nvPr>
        </p:nvPicPr>
        <p:blipFill>
          <a:blip r:embed="rId2" cstate="print"/>
          <a:srcRect/>
          <a:stretch>
            <a:fillRect/>
          </a:stretch>
        </p:blipFill>
        <p:spPr>
          <a:xfrm>
            <a:off x="611188" y="836613"/>
            <a:ext cx="7939087" cy="5810250"/>
          </a:xfrm>
          <a:ln w="28575">
            <a:solidFill>
              <a:schemeClr val="tx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Content Placeholder 3" descr="7810753.jpg"/>
          <p:cNvPicPr>
            <a:picLocks noGrp="1" noChangeAspect="1"/>
          </p:cNvPicPr>
          <p:nvPr>
            <p:ph idx="1"/>
          </p:nvPr>
        </p:nvPicPr>
        <p:blipFill>
          <a:blip r:embed="rId2" cstate="print"/>
          <a:srcRect/>
          <a:stretch>
            <a:fillRect/>
          </a:stretch>
        </p:blipFill>
        <p:spPr>
          <a:xfrm>
            <a:off x="684213" y="836613"/>
            <a:ext cx="7775575" cy="5676900"/>
          </a:xfrm>
          <a:ln w="28575">
            <a:solidFill>
              <a:schemeClr val="tx1"/>
            </a:solidFill>
          </a:ln>
        </p:spPr>
      </p:pic>
      <p:sp>
        <p:nvSpPr>
          <p:cNvPr id="55299" name="TextBox 4"/>
          <p:cNvSpPr txBox="1">
            <a:spLocks noChangeArrowheads="1"/>
          </p:cNvSpPr>
          <p:nvPr/>
        </p:nvSpPr>
        <p:spPr bwMode="auto">
          <a:xfrm>
            <a:off x="0" y="188913"/>
            <a:ext cx="9144000" cy="584775"/>
          </a:xfrm>
          <a:prstGeom prst="rect">
            <a:avLst/>
          </a:prstGeom>
          <a:noFill/>
          <a:ln w="9525">
            <a:noFill/>
            <a:miter lim="800000"/>
            <a:headEnd/>
            <a:tailEnd/>
          </a:ln>
        </p:spPr>
        <p:txBody>
          <a:bodyPr wrap="square">
            <a:spAutoFit/>
          </a:bodyPr>
          <a:lstStyle/>
          <a:p>
            <a:pPr algn="ctr"/>
            <a:r>
              <a:rPr lang="fr-CA" sz="3200" dirty="0" smtClean="0"/>
              <a:t>soupes populaires </a:t>
            </a:r>
            <a:r>
              <a:rPr lang="fr-CA" sz="3200" dirty="0" smtClean="0">
                <a:sym typeface="Wingdings" pitchFamily="2" charset="2"/>
              </a:rPr>
              <a:t> sous-sol d’une église</a:t>
            </a:r>
            <a:endParaRPr lang="fr-CA"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fr-CA" sz="3600" b="1" cap="small" dirty="0" smtClean="0"/>
              <a:t>Méfiance envers le capitalisme a cause du Krach</a:t>
            </a:r>
            <a:endParaRPr lang="en-CA" sz="3600" dirty="0"/>
          </a:p>
        </p:txBody>
      </p:sp>
      <p:sp>
        <p:nvSpPr>
          <p:cNvPr id="3" name="Content Placeholder 2"/>
          <p:cNvSpPr>
            <a:spLocks noGrp="1"/>
          </p:cNvSpPr>
          <p:nvPr>
            <p:ph idx="1"/>
          </p:nvPr>
        </p:nvSpPr>
        <p:spPr>
          <a:xfrm>
            <a:off x="457200" y="1196752"/>
            <a:ext cx="8229600" cy="5472608"/>
          </a:xfrm>
        </p:spPr>
        <p:txBody>
          <a:bodyPr>
            <a:normAutofit/>
          </a:bodyPr>
          <a:lstStyle/>
          <a:p>
            <a:r>
              <a:rPr lang="fr-CA" sz="4000" dirty="0" smtClean="0"/>
              <a:t>Après le KRACH </a:t>
            </a:r>
            <a:r>
              <a:rPr lang="fr-CA" sz="4000" dirty="0" smtClean="0">
                <a:sym typeface="Wingdings" pitchFamily="2" charset="2"/>
              </a:rPr>
              <a:t> </a:t>
            </a:r>
            <a:r>
              <a:rPr lang="fr-FR" sz="4000" dirty="0" smtClean="0"/>
              <a:t>Les gens ont commencé à remettre en question le capitalisme en Europe et en Amérique du Nord</a:t>
            </a:r>
            <a:endParaRPr lang="fr-CA" sz="4000" dirty="0" smtClean="0"/>
          </a:p>
          <a:p>
            <a:r>
              <a:rPr lang="fr-CA" sz="4000" dirty="0" smtClean="0"/>
              <a:t>Affrontement (‘clash’) entre les idéologies interventionnisme et libéralisme</a:t>
            </a:r>
          </a:p>
          <a:p>
            <a:pPr>
              <a:buNone/>
            </a:pPr>
            <a:endParaRPr lang="en-CA" dirty="0" smtClean="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fr-CA" sz="3600" b="1" cap="small" dirty="0" smtClean="0">
                <a:solidFill>
                  <a:srgbClr val="FFFF00"/>
                </a:solidFill>
              </a:rPr>
              <a:t>Méfiance envers le capitalisme a cause du Krach</a:t>
            </a:r>
            <a:endParaRPr lang="en-CA" sz="3600" dirty="0">
              <a:solidFill>
                <a:srgbClr val="FFFF00"/>
              </a:solidFill>
            </a:endParaRPr>
          </a:p>
        </p:txBody>
      </p:sp>
      <p:sp>
        <p:nvSpPr>
          <p:cNvPr id="3" name="Content Placeholder 2"/>
          <p:cNvSpPr>
            <a:spLocks noGrp="1"/>
          </p:cNvSpPr>
          <p:nvPr>
            <p:ph idx="1"/>
          </p:nvPr>
        </p:nvSpPr>
        <p:spPr/>
        <p:txBody>
          <a:bodyPr/>
          <a:lstStyle/>
          <a:p>
            <a:r>
              <a:rPr lang="fr-CA" u="sng" dirty="0" smtClean="0"/>
              <a:t>Interventionnisme</a:t>
            </a:r>
            <a:r>
              <a:rPr lang="fr-CA" dirty="0" smtClean="0"/>
              <a:t>:</a:t>
            </a:r>
          </a:p>
          <a:p>
            <a:pPr lvl="1"/>
            <a:r>
              <a:rPr lang="fr-CA" sz="3200" dirty="0" smtClean="0"/>
              <a:t>L’État contrôle l’entreprise (surveiller l’entreprise privée)</a:t>
            </a:r>
            <a:endParaRPr lang="en-CA" sz="3200" dirty="0" smtClean="0"/>
          </a:p>
          <a:p>
            <a:pPr lvl="1"/>
            <a:r>
              <a:rPr lang="fr-CA" sz="3200" dirty="0" smtClean="0"/>
              <a:t>L’État protège les industries, (locale au lieu des trusts ou cartels)</a:t>
            </a:r>
            <a:endParaRPr lang="en-CA" sz="3200" dirty="0" smtClean="0"/>
          </a:p>
          <a:p>
            <a:pPr lvl="1"/>
            <a:r>
              <a:rPr lang="fr-CA" sz="3200" dirty="0" smtClean="0"/>
              <a:t>L’État aide a évitez la misère chez les ouvriers.</a:t>
            </a:r>
            <a:endParaRPr lang="en-CA" sz="3200" dirty="0" smtClean="0"/>
          </a:p>
          <a:p>
            <a:pPr>
              <a:buNone/>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fr-CA" sz="3600" b="1" cap="small" dirty="0" smtClean="0">
                <a:solidFill>
                  <a:srgbClr val="FFFF00"/>
                </a:solidFill>
              </a:rPr>
              <a:t>Méfiance envers le capitalisme a cause du Krach</a:t>
            </a:r>
            <a:endParaRPr lang="en-CA" sz="3600" dirty="0"/>
          </a:p>
        </p:txBody>
      </p:sp>
      <p:sp>
        <p:nvSpPr>
          <p:cNvPr id="3" name="Content Placeholder 2"/>
          <p:cNvSpPr>
            <a:spLocks noGrp="1"/>
          </p:cNvSpPr>
          <p:nvPr>
            <p:ph idx="1"/>
          </p:nvPr>
        </p:nvSpPr>
        <p:spPr>
          <a:xfrm>
            <a:off x="457200" y="1340768"/>
            <a:ext cx="8229600" cy="5328592"/>
          </a:xfrm>
        </p:spPr>
        <p:txBody>
          <a:bodyPr/>
          <a:lstStyle/>
          <a:p>
            <a:r>
              <a:rPr lang="fr-CA" u="sng" dirty="0" smtClean="0"/>
              <a:t>Avec le libéralisme</a:t>
            </a:r>
            <a:r>
              <a:rPr lang="fr-CA" dirty="0" smtClean="0"/>
              <a:t>:</a:t>
            </a:r>
            <a:endParaRPr lang="en-CA" dirty="0" smtClean="0"/>
          </a:p>
          <a:p>
            <a:pPr lvl="1"/>
            <a:r>
              <a:rPr lang="fr-CA" sz="3200" dirty="0" smtClean="0"/>
              <a:t>la liberté individuelle</a:t>
            </a:r>
            <a:endParaRPr lang="en-CA" sz="3200" dirty="0" smtClean="0"/>
          </a:p>
          <a:p>
            <a:pPr lvl="1"/>
            <a:r>
              <a:rPr lang="fr-CA" sz="3200" dirty="0" smtClean="0"/>
              <a:t>la liberté d’entreprise</a:t>
            </a:r>
            <a:endParaRPr lang="en-CA" sz="3200" dirty="0" smtClean="0"/>
          </a:p>
          <a:p>
            <a:pPr lvl="1"/>
            <a:r>
              <a:rPr lang="fr-CA" sz="3200" b="1" dirty="0" smtClean="0"/>
              <a:t>N.B.</a:t>
            </a:r>
            <a:r>
              <a:rPr lang="fr-CA" sz="3200" dirty="0" smtClean="0"/>
              <a:t> Donc, contre l’intervention de l’État</a:t>
            </a:r>
          </a:p>
          <a:p>
            <a:pPr lvl="1"/>
            <a:r>
              <a:rPr lang="fr-CA" sz="3200" dirty="0" smtClean="0"/>
              <a:t>‘Free </a:t>
            </a:r>
            <a:r>
              <a:rPr lang="fr-CA" sz="3200" dirty="0" err="1" smtClean="0"/>
              <a:t>Market</a:t>
            </a:r>
            <a:r>
              <a:rPr lang="fr-CA" sz="3200" dirty="0" smtClean="0"/>
              <a:t>’</a:t>
            </a:r>
          </a:p>
          <a:p>
            <a:pPr lvl="1"/>
            <a:r>
              <a:rPr lang="fr-FR" sz="3200" dirty="0" smtClean="0"/>
              <a:t>Laissez les gens et les entreprises faire ce qu'elles veulent </a:t>
            </a:r>
            <a:r>
              <a:rPr lang="fr-FR" sz="3200" dirty="0" smtClean="0">
                <a:sym typeface="Wingdings" pitchFamily="2" charset="2"/>
              </a:rPr>
              <a:t> </a:t>
            </a:r>
            <a:r>
              <a:rPr lang="fr-FR" sz="3200" dirty="0" smtClean="0"/>
              <a:t>de bons résultats ou de mauvais résultats</a:t>
            </a:r>
          </a:p>
          <a:p>
            <a:endParaRPr lang="fr-FR" dirty="0" smtClean="0"/>
          </a:p>
          <a:p>
            <a:pPr>
              <a:buNone/>
            </a:pPr>
            <a:endParaRPr lang="en-CA" dirty="0" smtClean="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b="1" dirty="0" smtClean="0"/>
              <a:t>1.  DÉCLENCHEMENT</a:t>
            </a:r>
            <a:r>
              <a:rPr lang="en-CA" b="1" dirty="0" smtClean="0"/>
              <a:t/>
            </a:r>
            <a:br>
              <a:rPr lang="en-CA" b="1" dirty="0" smtClean="0"/>
            </a:br>
            <a:endParaRPr lang="en-CA" dirty="0"/>
          </a:p>
        </p:txBody>
      </p:sp>
      <p:sp>
        <p:nvSpPr>
          <p:cNvPr id="3" name="Content Placeholder 2"/>
          <p:cNvSpPr>
            <a:spLocks noGrp="1"/>
          </p:cNvSpPr>
          <p:nvPr>
            <p:ph idx="1"/>
          </p:nvPr>
        </p:nvSpPr>
        <p:spPr>
          <a:xfrm>
            <a:off x="457200" y="1196752"/>
            <a:ext cx="8229600" cy="4929411"/>
          </a:xfrm>
        </p:spPr>
        <p:txBody>
          <a:bodyPr/>
          <a:lstStyle/>
          <a:p>
            <a:pPr>
              <a:buNone/>
            </a:pPr>
            <a:r>
              <a:rPr lang="fr-CA" u="sng" dirty="0" smtClean="0"/>
              <a:t>Krach</a:t>
            </a:r>
            <a:r>
              <a:rPr lang="fr-CA" dirty="0" smtClean="0"/>
              <a:t>:</a:t>
            </a:r>
            <a:endParaRPr lang="en-CA" dirty="0"/>
          </a:p>
          <a:p>
            <a:pPr lvl="0"/>
            <a:r>
              <a:rPr lang="fr-CA" dirty="0"/>
              <a:t>Chute de la bourse de New York (1929)</a:t>
            </a:r>
            <a:endParaRPr lang="en-CA" dirty="0"/>
          </a:p>
          <a:p>
            <a:pPr lvl="0"/>
            <a:r>
              <a:rPr lang="fr-CA" dirty="0"/>
              <a:t>Quantité considérable d’actions </a:t>
            </a:r>
            <a:r>
              <a:rPr lang="fr-CA" dirty="0" smtClean="0"/>
              <a:t>(stocks) sont </a:t>
            </a:r>
            <a:r>
              <a:rPr lang="fr-CA" dirty="0"/>
              <a:t>mises en vente sans offres d’achat (personnes n’achète)</a:t>
            </a:r>
            <a:endParaRPr lang="en-CA" dirty="0"/>
          </a:p>
          <a:p>
            <a:r>
              <a:rPr lang="fr-CA" dirty="0"/>
              <a:t>Baisse dramatique des valeurs en </a:t>
            </a:r>
            <a:r>
              <a:rPr lang="fr-CA" dirty="0" smtClean="0"/>
              <a:t>Bourse = compagnies perde l’argent = </a:t>
            </a:r>
            <a:r>
              <a:rPr lang="fr-FR" dirty="0" smtClean="0"/>
              <a:t>entreprises sont hors de l'entreprise</a:t>
            </a:r>
          </a:p>
          <a:p>
            <a:pPr lvl="0"/>
            <a:endParaRPr lang="en-CA" dirty="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274638"/>
            <a:ext cx="9144000" cy="1143000"/>
          </a:xfrm>
        </p:spPr>
        <p:txBody>
          <a:bodyPr>
            <a:normAutofit fontScale="90000"/>
          </a:bodyPr>
          <a:lstStyle/>
          <a:p>
            <a:r>
              <a:rPr lang="fr-CA" b="1" cap="small" dirty="0" smtClean="0"/>
              <a:t>Nouveaux partis politiques:</a:t>
            </a:r>
            <a:r>
              <a:rPr lang="en-CA" dirty="0" smtClean="0"/>
              <a:t/>
            </a:r>
            <a:br>
              <a:rPr lang="en-CA" dirty="0" smtClean="0"/>
            </a:br>
            <a:r>
              <a:rPr lang="fr-CA" dirty="0" smtClean="0"/>
              <a:t>Idées de la ‘Gauche’ </a:t>
            </a:r>
          </a:p>
        </p:txBody>
      </p:sp>
      <p:sp>
        <p:nvSpPr>
          <p:cNvPr id="44035" name="Content Placeholder 2"/>
          <p:cNvSpPr>
            <a:spLocks noGrp="1"/>
          </p:cNvSpPr>
          <p:nvPr>
            <p:ph sz="half" idx="1"/>
          </p:nvPr>
        </p:nvSpPr>
        <p:spPr>
          <a:xfrm>
            <a:off x="457200" y="1412776"/>
            <a:ext cx="4475163" cy="5256312"/>
          </a:xfrm>
        </p:spPr>
        <p:txBody>
          <a:bodyPr>
            <a:normAutofit/>
          </a:bodyPr>
          <a:lstStyle/>
          <a:p>
            <a:r>
              <a:rPr lang="fr-FR" sz="2400" dirty="0" smtClean="0"/>
              <a:t>Idées de «gauche» ont commencé à se présenter ici au Québec:</a:t>
            </a:r>
          </a:p>
          <a:p>
            <a:pPr lvl="1"/>
            <a:r>
              <a:rPr lang="fr-FR" sz="2000" dirty="0" smtClean="0"/>
              <a:t>Socialisme</a:t>
            </a:r>
          </a:p>
          <a:p>
            <a:pPr lvl="1"/>
            <a:r>
              <a:rPr lang="fr-FR" sz="2000" dirty="0" smtClean="0"/>
              <a:t>Communisme</a:t>
            </a:r>
          </a:p>
          <a:p>
            <a:r>
              <a:rPr lang="fr-FR" sz="2400" dirty="0" smtClean="0"/>
              <a:t>Ces idées valorise le </a:t>
            </a:r>
            <a:r>
              <a:rPr lang="fr-FR" sz="2400" b="1" u="sng" dirty="0" smtClean="0"/>
              <a:t>bien collectif (collective good of society)</a:t>
            </a:r>
            <a:endParaRPr lang="fr-FR" sz="2400" dirty="0" smtClean="0"/>
          </a:p>
          <a:p>
            <a:r>
              <a:rPr lang="fr-FR" sz="2400" dirty="0" smtClean="0"/>
              <a:t>La propriété égale pour tous</a:t>
            </a:r>
          </a:p>
          <a:p>
            <a:r>
              <a:rPr lang="fr-FR" sz="2400" dirty="0" smtClean="0"/>
              <a:t>L'Église au Québec était trop puissant et ils ont gardé ces idées jusqu'à ce que les années 1960 au Québec</a:t>
            </a:r>
            <a:endParaRPr lang="fr-FR" sz="2400" dirty="0"/>
          </a:p>
        </p:txBody>
      </p:sp>
      <p:pic>
        <p:nvPicPr>
          <p:cNvPr id="44036" name="Content Placeholder 4" descr="poster20604_468x731.jpg"/>
          <p:cNvPicPr>
            <a:picLocks noGrp="1" noChangeAspect="1"/>
          </p:cNvPicPr>
          <p:nvPr>
            <p:ph sz="half" idx="2"/>
          </p:nvPr>
        </p:nvPicPr>
        <p:blipFill>
          <a:blip r:embed="rId2" cstate="print"/>
          <a:srcRect/>
          <a:stretch>
            <a:fillRect/>
          </a:stretch>
        </p:blipFill>
        <p:spPr>
          <a:xfrm>
            <a:off x="5218113" y="1600200"/>
            <a:ext cx="2898775" cy="4525963"/>
          </a:xfrm>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2000"/>
                                        <p:tgtEl>
                                          <p:spTgt spid="440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fade">
                                      <p:cBhvr>
                                        <p:cTn id="10" dur="2000"/>
                                        <p:tgtEl>
                                          <p:spTgt spid="4403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fade">
                                      <p:cBhvr>
                                        <p:cTn id="13" dur="2000"/>
                                        <p:tgtEl>
                                          <p:spTgt spid="440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035">
                                            <p:txEl>
                                              <p:pRg st="3" end="3"/>
                                            </p:txEl>
                                          </p:spTgt>
                                        </p:tgtEl>
                                        <p:attrNameLst>
                                          <p:attrName>style.visibility</p:attrName>
                                        </p:attrNameLst>
                                      </p:cBhvr>
                                      <p:to>
                                        <p:strVal val="visible"/>
                                      </p:to>
                                    </p:set>
                                    <p:animEffect transition="in" filter="fade">
                                      <p:cBhvr>
                                        <p:cTn id="18" dur="2000"/>
                                        <p:tgtEl>
                                          <p:spTgt spid="4403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animEffect transition="in" filter="fade">
                                      <p:cBhvr>
                                        <p:cTn id="23" dur="2000"/>
                                        <p:tgtEl>
                                          <p:spTgt spid="4403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4035">
                                            <p:txEl>
                                              <p:pRg st="5" end="5"/>
                                            </p:txEl>
                                          </p:spTgt>
                                        </p:tgtEl>
                                        <p:attrNameLst>
                                          <p:attrName>style.visibility</p:attrName>
                                        </p:attrNameLst>
                                      </p:cBhvr>
                                      <p:to>
                                        <p:strVal val="visible"/>
                                      </p:to>
                                    </p:set>
                                    <p:animEffect transition="in" filter="fade">
                                      <p:cBhvr>
                                        <p:cTn id="28" dur="2000"/>
                                        <p:tgtEl>
                                          <p:spTgt spid="4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CA" b="1" cap="small" dirty="0" smtClean="0">
                <a:solidFill>
                  <a:srgbClr val="FFFF00"/>
                </a:solidFill>
              </a:rPr>
              <a:t>Nouveaux partis politiques:</a:t>
            </a:r>
            <a:endParaRPr lang="en-CA" dirty="0">
              <a:solidFill>
                <a:srgbClr val="FFFF00"/>
              </a:solidFill>
            </a:endParaRPr>
          </a:p>
        </p:txBody>
      </p:sp>
      <p:sp>
        <p:nvSpPr>
          <p:cNvPr id="6" name="Content Placeholder 5"/>
          <p:cNvSpPr>
            <a:spLocks noGrp="1"/>
          </p:cNvSpPr>
          <p:nvPr>
            <p:ph idx="1"/>
          </p:nvPr>
        </p:nvSpPr>
        <p:spPr>
          <a:xfrm>
            <a:off x="251520" y="1916832"/>
            <a:ext cx="8686800" cy="4525963"/>
          </a:xfrm>
        </p:spPr>
        <p:txBody>
          <a:bodyPr/>
          <a:lstStyle/>
          <a:p>
            <a:pPr algn="ctr">
              <a:buNone/>
            </a:pPr>
            <a:r>
              <a:rPr lang="fr-CA" b="1" dirty="0" smtClean="0"/>
              <a:t>POURQUOI </a:t>
            </a:r>
            <a:r>
              <a:rPr lang="fr-CA" b="1" dirty="0" err="1" smtClean="0"/>
              <a:t>LA</a:t>
            </a:r>
            <a:r>
              <a:rPr lang="fr-CA" dirty="0" err="1" smtClean="0"/>
              <a:t>socialistes</a:t>
            </a:r>
            <a:r>
              <a:rPr lang="fr-CA" dirty="0" smtClean="0"/>
              <a:t> et nationalistes</a:t>
            </a:r>
            <a:r>
              <a:rPr lang="fr-CA" b="1" dirty="0" smtClean="0"/>
              <a:t> NAISSANCE DE NOUVEAUX PARTIS?</a:t>
            </a:r>
            <a:endParaRPr lang="en-CA" b="1" dirty="0" smtClean="0"/>
          </a:p>
          <a:p>
            <a:r>
              <a:rPr lang="fr-CA" dirty="0" smtClean="0"/>
              <a:t> Pour domestiquer le capitalisme</a:t>
            </a:r>
            <a:endParaRPr lang="en-CA" dirty="0" smtClean="0"/>
          </a:p>
          <a:p>
            <a:pPr lvl="0"/>
            <a:r>
              <a:rPr lang="fr-CA" dirty="0" smtClean="0"/>
              <a:t>S’appuient sur des théories corporatistes, </a:t>
            </a:r>
            <a:endParaRPr lang="en-CA" dirty="0" smtClean="0"/>
          </a:p>
          <a:p>
            <a:pPr lvl="0"/>
            <a:r>
              <a:rPr lang="fr-CA" dirty="0" smtClean="0"/>
              <a:t>Peu de chance pour le communisme.</a:t>
            </a:r>
            <a:endParaRPr lang="en-CA" dirty="0" smtClean="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b="1" cap="small" dirty="0" smtClean="0">
                <a:solidFill>
                  <a:srgbClr val="FFFF00"/>
                </a:solidFill>
              </a:rPr>
              <a:t>Nouveaux partis politiques:</a:t>
            </a:r>
            <a:endParaRPr lang="en-CA" dirty="0">
              <a:solidFill>
                <a:srgbClr val="FFFF00"/>
              </a:solidFill>
            </a:endParaRPr>
          </a:p>
        </p:txBody>
      </p:sp>
      <p:sp>
        <p:nvSpPr>
          <p:cNvPr id="3" name="Content Placeholder 2"/>
          <p:cNvSpPr>
            <a:spLocks noGrp="1"/>
          </p:cNvSpPr>
          <p:nvPr>
            <p:ph idx="1"/>
          </p:nvPr>
        </p:nvSpPr>
        <p:spPr>
          <a:xfrm>
            <a:off x="457200" y="1600200"/>
            <a:ext cx="8229600" cy="4853136"/>
          </a:xfrm>
        </p:spPr>
        <p:txBody>
          <a:bodyPr>
            <a:normAutofit fontScale="85000" lnSpcReduction="10000"/>
          </a:bodyPr>
          <a:lstStyle/>
          <a:p>
            <a:pPr>
              <a:buNone/>
            </a:pPr>
            <a:r>
              <a:rPr lang="fr-CA" b="1" dirty="0" smtClean="0"/>
              <a:t>OÙ VONT NAÎTRE LES NOUVEAUX PARTIS POLITIQUES? </a:t>
            </a:r>
          </a:p>
          <a:p>
            <a:pPr>
              <a:buNone/>
            </a:pPr>
            <a:r>
              <a:rPr lang="fr-CA" b="1" u="sng" dirty="0" smtClean="0"/>
              <a:t>Canada</a:t>
            </a:r>
            <a:r>
              <a:rPr lang="fr-CA" b="1" dirty="0" smtClean="0"/>
              <a:t>:</a:t>
            </a:r>
            <a:endParaRPr lang="en-CA" dirty="0" smtClean="0"/>
          </a:p>
          <a:p>
            <a:pPr>
              <a:buNone/>
            </a:pPr>
            <a:r>
              <a:rPr lang="fr-CA" b="1" u="sng" dirty="0" smtClean="0"/>
              <a:t>Dans l’ouest</a:t>
            </a:r>
            <a:r>
              <a:rPr lang="fr-CA" dirty="0" smtClean="0"/>
              <a:t>:</a:t>
            </a:r>
            <a:endParaRPr lang="en-CA" dirty="0" smtClean="0"/>
          </a:p>
          <a:p>
            <a:pPr lvl="0"/>
            <a:r>
              <a:rPr lang="fr-CA" dirty="0" smtClean="0"/>
              <a:t>population jeune</a:t>
            </a:r>
            <a:endParaRPr lang="en-CA" dirty="0" smtClean="0"/>
          </a:p>
          <a:p>
            <a:pPr lvl="0"/>
            <a:r>
              <a:rPr lang="fr-CA" dirty="0" smtClean="0"/>
              <a:t>population cosmopolite et d’immigrants</a:t>
            </a:r>
            <a:endParaRPr lang="en-CA" dirty="0" smtClean="0"/>
          </a:p>
          <a:p>
            <a:pPr lvl="0"/>
            <a:r>
              <a:rPr lang="fr-CA" dirty="0" smtClean="0"/>
              <a:t>population non liée aux vieux partis (conservateurs et libéraux)</a:t>
            </a:r>
            <a:endParaRPr lang="en-CA" dirty="0" smtClean="0"/>
          </a:p>
          <a:p>
            <a:pPr>
              <a:buNone/>
            </a:pPr>
            <a:r>
              <a:rPr lang="fr-CA" b="1" u="sng" dirty="0" smtClean="0"/>
              <a:t>Au Québec</a:t>
            </a:r>
            <a:r>
              <a:rPr lang="fr-CA" dirty="0" smtClean="0"/>
              <a:t>:</a:t>
            </a:r>
            <a:endParaRPr lang="en-CA" b="1" u="sng" dirty="0" smtClean="0"/>
          </a:p>
          <a:p>
            <a:pPr lvl="0"/>
            <a:r>
              <a:rPr lang="fr-CA" dirty="0" smtClean="0"/>
              <a:t>se fait à partir des anciennes formations politiques</a:t>
            </a:r>
            <a:endParaRPr lang="en-CA" dirty="0" smtClean="0"/>
          </a:p>
          <a:p>
            <a:pPr lvl="0"/>
            <a:r>
              <a:rPr lang="fr-CA" dirty="0" smtClean="0"/>
              <a:t>recherche d’un chef de solutions à la crise</a:t>
            </a:r>
            <a:endParaRPr lang="en-CA" dirty="0" smtClean="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9144000" cy="706090"/>
          </a:xfrm>
        </p:spPr>
        <p:txBody>
          <a:bodyPr>
            <a:noAutofit/>
          </a:bodyPr>
          <a:lstStyle/>
          <a:p>
            <a:pPr lvl="0"/>
            <a:r>
              <a:rPr lang="en-US" sz="4800" dirty="0" smtClean="0"/>
              <a:t>C.C.F.  (Cooperative Commonwealth Federation)</a:t>
            </a:r>
            <a:r>
              <a:rPr lang="en-CA" sz="4800" dirty="0" smtClean="0"/>
              <a:t/>
            </a:r>
            <a:br>
              <a:rPr lang="en-CA" sz="4800" dirty="0" smtClean="0"/>
            </a:br>
            <a:endParaRPr lang="en-CA" sz="4800" dirty="0"/>
          </a:p>
        </p:txBody>
      </p:sp>
      <p:sp>
        <p:nvSpPr>
          <p:cNvPr id="3" name="Content Placeholder 2"/>
          <p:cNvSpPr>
            <a:spLocks noGrp="1"/>
          </p:cNvSpPr>
          <p:nvPr>
            <p:ph idx="1"/>
          </p:nvPr>
        </p:nvSpPr>
        <p:spPr/>
        <p:txBody>
          <a:bodyPr>
            <a:normAutofit fontScale="92500" lnSpcReduction="20000"/>
          </a:bodyPr>
          <a:lstStyle/>
          <a:p>
            <a:pPr>
              <a:buNone/>
            </a:pPr>
            <a:r>
              <a:rPr lang="fr-CA" sz="4800" dirty="0" smtClean="0"/>
              <a:t>Programme</a:t>
            </a:r>
            <a:r>
              <a:rPr lang="en-US" sz="4800" dirty="0" smtClean="0"/>
              <a:t>:</a:t>
            </a:r>
            <a:endParaRPr lang="en-CA" sz="4800" dirty="0" smtClean="0"/>
          </a:p>
          <a:p>
            <a:pPr lvl="2"/>
            <a:r>
              <a:rPr lang="fr-CA" sz="4800" dirty="0" smtClean="0"/>
              <a:t>Nationalisation	</a:t>
            </a:r>
            <a:endParaRPr lang="en-CA" sz="4800" dirty="0" smtClean="0"/>
          </a:p>
          <a:p>
            <a:pPr lvl="2"/>
            <a:r>
              <a:rPr lang="fr-CA" sz="4800" dirty="0" smtClean="0"/>
              <a:t>création d’un système de sécurité sociale</a:t>
            </a:r>
            <a:endParaRPr lang="en-CA" sz="4800" dirty="0" smtClean="0"/>
          </a:p>
          <a:p>
            <a:pPr lvl="2"/>
            <a:r>
              <a:rPr lang="fr-CA" sz="4800" dirty="0" smtClean="0"/>
              <a:t>égalité des classes</a:t>
            </a:r>
          </a:p>
          <a:p>
            <a:pPr lvl="2"/>
            <a:r>
              <a:rPr lang="fr-CA" sz="4800" dirty="0" smtClean="0"/>
              <a:t>Socialiste</a:t>
            </a:r>
          </a:p>
          <a:p>
            <a:pPr lvl="2"/>
            <a:r>
              <a:rPr lang="fr-CA" sz="4800" dirty="0" smtClean="0"/>
              <a:t>Devient la ‘NDP’</a:t>
            </a:r>
            <a:endParaRPr lang="en-CA" sz="4800" dirty="0" smtClean="0"/>
          </a:p>
          <a:p>
            <a:endParaRPr lang="en-C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ccf-co-operative-commonwealth-federation_design.png"/>
          <p:cNvPicPr>
            <a:picLocks noGrp="1" noChangeAspect="1"/>
          </p:cNvPicPr>
          <p:nvPr>
            <p:ph idx="1"/>
          </p:nvPr>
        </p:nvPicPr>
        <p:blipFill>
          <a:blip r:embed="rId2" cstate="print"/>
          <a:stretch>
            <a:fillRect/>
          </a:stretch>
        </p:blipFill>
        <p:spPr>
          <a:xfrm>
            <a:off x="1763688" y="548680"/>
            <a:ext cx="5688632" cy="5688632"/>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Autofit/>
          </a:bodyPr>
          <a:lstStyle/>
          <a:p>
            <a:pPr lvl="0"/>
            <a:r>
              <a:rPr lang="fr-CA" sz="6600" dirty="0" smtClean="0"/>
              <a:t>C.S. (Crédit social)</a:t>
            </a:r>
            <a:r>
              <a:rPr lang="en-CA" sz="6600" dirty="0" smtClean="0"/>
              <a:t/>
            </a:r>
            <a:br>
              <a:rPr lang="en-CA" sz="6600" dirty="0" smtClean="0"/>
            </a:br>
            <a:endParaRPr lang="en-CA" sz="6600" dirty="0"/>
          </a:p>
        </p:txBody>
      </p:sp>
      <p:sp>
        <p:nvSpPr>
          <p:cNvPr id="3" name="Content Placeholder 2"/>
          <p:cNvSpPr>
            <a:spLocks noGrp="1"/>
          </p:cNvSpPr>
          <p:nvPr>
            <p:ph idx="1"/>
          </p:nvPr>
        </p:nvSpPr>
        <p:spPr/>
        <p:txBody>
          <a:bodyPr/>
          <a:lstStyle/>
          <a:p>
            <a:pPr lvl="0">
              <a:buNone/>
            </a:pPr>
            <a:endParaRPr lang="en-CA" sz="1400" dirty="0" smtClean="0"/>
          </a:p>
          <a:p>
            <a:pPr>
              <a:buNone/>
            </a:pPr>
            <a:r>
              <a:rPr lang="fr-CA" dirty="0" smtClean="0"/>
              <a:t>P</a:t>
            </a:r>
            <a:r>
              <a:rPr lang="fr-CA" sz="3600" dirty="0" smtClean="0"/>
              <a:t>rogramme:</a:t>
            </a:r>
            <a:endParaRPr lang="en-CA" sz="3600" dirty="0" smtClean="0"/>
          </a:p>
          <a:p>
            <a:pPr lvl="2"/>
            <a:r>
              <a:rPr lang="fr-CA" sz="3600" dirty="0" smtClean="0"/>
              <a:t>augmentation de l’argent en circulation</a:t>
            </a:r>
            <a:endParaRPr lang="en-CA" sz="3600" dirty="0" smtClean="0"/>
          </a:p>
          <a:p>
            <a:pPr lvl="2"/>
            <a:r>
              <a:rPr lang="fr-CA" sz="3600" dirty="0" smtClean="0"/>
              <a:t>réglementation de l’opération bancaire</a:t>
            </a:r>
            <a:endParaRPr lang="en-CA" sz="3600" dirty="0" smtClean="0"/>
          </a:p>
          <a:p>
            <a:endParaRPr lang="en-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620688"/>
            <a:ext cx="9144000" cy="778098"/>
          </a:xfrm>
        </p:spPr>
        <p:txBody>
          <a:bodyPr>
            <a:normAutofit fontScale="90000"/>
          </a:bodyPr>
          <a:lstStyle/>
          <a:p>
            <a:r>
              <a:rPr lang="fr-FR" dirty="0" smtClean="0"/>
              <a:t>Le fascisme: nationalisme extrême avec la violence</a:t>
            </a:r>
            <a:br>
              <a:rPr lang="fr-FR" dirty="0" smtClean="0"/>
            </a:br>
            <a:endParaRPr lang="en-US" dirty="0" smtClean="0"/>
          </a:p>
        </p:txBody>
      </p:sp>
      <p:sp>
        <p:nvSpPr>
          <p:cNvPr id="45059" name="Content Placeholder 2"/>
          <p:cNvSpPr>
            <a:spLocks noGrp="1"/>
          </p:cNvSpPr>
          <p:nvPr>
            <p:ph sz="half" idx="1"/>
          </p:nvPr>
        </p:nvSpPr>
        <p:spPr>
          <a:xfrm>
            <a:off x="457200" y="1600200"/>
            <a:ext cx="4038600" cy="4997152"/>
          </a:xfrm>
        </p:spPr>
        <p:txBody>
          <a:bodyPr>
            <a:normAutofit fontScale="92500"/>
          </a:bodyPr>
          <a:lstStyle/>
          <a:p>
            <a:r>
              <a:rPr lang="fr-FR" sz="2600" dirty="0" smtClean="0"/>
              <a:t>Le fascisme: Un radical, autoritaire, l'idéologie politique nationaliste ...</a:t>
            </a:r>
          </a:p>
          <a:p>
            <a:pPr marL="342900" lvl="2" indent="-342900"/>
            <a:r>
              <a:rPr lang="fr-FR" sz="2600" dirty="0" smtClean="0"/>
              <a:t>L'eugénisme, discrimination &amp; </a:t>
            </a:r>
            <a:r>
              <a:rPr lang="fr-CA" sz="2600" dirty="0" smtClean="0"/>
              <a:t>antisémitisme</a:t>
            </a:r>
            <a:endParaRPr lang="fr-FR" sz="2600" dirty="0" smtClean="0"/>
          </a:p>
          <a:p>
            <a:r>
              <a:rPr lang="fr-FR" sz="2600" dirty="0" smtClean="0"/>
              <a:t>Allemagne 1933 </a:t>
            </a:r>
            <a:r>
              <a:rPr lang="fr-FR" sz="2600" dirty="0" smtClean="0">
                <a:sym typeface="Wingdings" pitchFamily="2" charset="2"/>
              </a:rPr>
              <a:t> </a:t>
            </a:r>
            <a:r>
              <a:rPr lang="fr-FR" sz="2600" dirty="0" smtClean="0"/>
              <a:t>élection des nazis fascistes</a:t>
            </a:r>
          </a:p>
          <a:p>
            <a:r>
              <a:rPr lang="en-CA" sz="2600" b="1" i="1" u="sng" dirty="0" smtClean="0"/>
              <a:t>1934</a:t>
            </a:r>
            <a:r>
              <a:rPr lang="en-CA" sz="2600" b="1" i="1" dirty="0" smtClean="0"/>
              <a:t>: ‘</a:t>
            </a:r>
            <a:r>
              <a:rPr lang="en-CA" sz="2600" b="1" i="1" dirty="0" err="1" smtClean="0"/>
              <a:t>Parti</a:t>
            </a:r>
            <a:r>
              <a:rPr lang="en-CA" sz="2600" b="1" i="1" dirty="0" smtClean="0"/>
              <a:t> National Social Chrétien</a:t>
            </a:r>
            <a:r>
              <a:rPr lang="en-CA" sz="2600" dirty="0" smtClean="0"/>
              <a:t>’ </a:t>
            </a:r>
            <a:r>
              <a:rPr lang="en-CA" sz="2600" dirty="0" smtClean="0">
                <a:sym typeface="Wingdings" pitchFamily="2" charset="2"/>
              </a:rPr>
              <a:t></a:t>
            </a:r>
          </a:p>
          <a:p>
            <a:r>
              <a:rPr lang="en-CA" sz="2600" u="sng" dirty="0" smtClean="0">
                <a:sym typeface="Wingdings" pitchFamily="2" charset="2"/>
              </a:rPr>
              <a:t>1938</a:t>
            </a:r>
            <a:r>
              <a:rPr lang="en-CA" sz="2600" dirty="0" smtClean="0">
                <a:sym typeface="Wingdings" pitchFamily="2" charset="2"/>
              </a:rPr>
              <a:t>: </a:t>
            </a:r>
            <a:r>
              <a:rPr lang="en-CA" sz="2600" b="1" dirty="0" smtClean="0">
                <a:sym typeface="Wingdings" pitchFamily="2" charset="2"/>
              </a:rPr>
              <a:t>‘</a:t>
            </a:r>
            <a:r>
              <a:rPr lang="fr-FR" sz="2600" b="1" dirty="0" smtClean="0"/>
              <a:t>Parti d'unité nationale’</a:t>
            </a:r>
          </a:p>
          <a:p>
            <a:endParaRPr lang="fr-FR" dirty="0"/>
          </a:p>
        </p:txBody>
      </p:sp>
      <p:pic>
        <p:nvPicPr>
          <p:cNvPr id="45060" name="Content Placeholder 4" descr="adrien-arcand[1].jpg"/>
          <p:cNvPicPr>
            <a:picLocks noGrp="1" noChangeAspect="1"/>
          </p:cNvPicPr>
          <p:nvPr>
            <p:ph sz="half" idx="2"/>
          </p:nvPr>
        </p:nvPicPr>
        <p:blipFill>
          <a:blip r:embed="rId2" cstate="print"/>
          <a:srcRect/>
          <a:stretch>
            <a:fillRect/>
          </a:stretch>
        </p:blipFill>
        <p:spPr>
          <a:xfrm>
            <a:off x="5000625" y="1593850"/>
            <a:ext cx="3392488" cy="4478338"/>
          </a:xfrm>
          <a:ln w="28575">
            <a:solidFill>
              <a:schemeClr val="tx1"/>
            </a:solidFill>
          </a:ln>
        </p:spPr>
      </p:pic>
      <p:sp>
        <p:nvSpPr>
          <p:cNvPr id="45061" name="TextBox 5"/>
          <p:cNvSpPr txBox="1">
            <a:spLocks noChangeArrowheads="1"/>
          </p:cNvSpPr>
          <p:nvPr/>
        </p:nvSpPr>
        <p:spPr bwMode="auto">
          <a:xfrm>
            <a:off x="5000625" y="6143625"/>
            <a:ext cx="3357563" cy="369888"/>
          </a:xfrm>
          <a:prstGeom prst="rect">
            <a:avLst/>
          </a:prstGeom>
          <a:noFill/>
          <a:ln w="9525">
            <a:noFill/>
            <a:miter lim="800000"/>
            <a:headEnd/>
            <a:tailEnd/>
          </a:ln>
        </p:spPr>
        <p:txBody>
          <a:bodyPr>
            <a:spAutoFit/>
          </a:bodyPr>
          <a:lstStyle/>
          <a:p>
            <a:pPr algn="ctr"/>
            <a:r>
              <a:rPr lang="en-US"/>
              <a:t>Adrien Arcand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20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20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fade">
                                      <p:cBhvr>
                                        <p:cTn id="17" dur="20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fade">
                                      <p:cBhvr>
                                        <p:cTn id="22" dur="20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fade">
                                      <p:cBhvr>
                                        <p:cTn id="27" dur="20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476672"/>
            <a:ext cx="8229600" cy="1143000"/>
          </a:xfrm>
        </p:spPr>
        <p:txBody>
          <a:bodyPr>
            <a:normAutofit fontScale="90000"/>
          </a:bodyPr>
          <a:lstStyle/>
          <a:p>
            <a:r>
              <a:rPr lang="fr-FR" dirty="0" smtClean="0">
                <a:solidFill>
                  <a:srgbClr val="FFFF00"/>
                </a:solidFill>
              </a:rPr>
              <a:t>Emblème de la </a:t>
            </a:r>
            <a:r>
              <a:rPr lang="en-CA" b="1" dirty="0" smtClean="0">
                <a:solidFill>
                  <a:srgbClr val="FFFF00"/>
                </a:solidFill>
                <a:sym typeface="Wingdings" pitchFamily="2" charset="2"/>
              </a:rPr>
              <a:t>‘</a:t>
            </a:r>
            <a:r>
              <a:rPr lang="fr-FR" b="1" dirty="0" smtClean="0">
                <a:solidFill>
                  <a:srgbClr val="FFFF00"/>
                </a:solidFill>
              </a:rPr>
              <a:t>Parti d'unité nationale’</a:t>
            </a:r>
            <a:r>
              <a:rPr lang="fr-FR" dirty="0" smtClean="0">
                <a:solidFill>
                  <a:srgbClr val="FFFF00"/>
                </a:solidFill>
              </a:rPr>
              <a:t> en Canada 1930s</a:t>
            </a:r>
            <a:br>
              <a:rPr lang="fr-FR" dirty="0" smtClean="0">
                <a:solidFill>
                  <a:srgbClr val="FFFF00"/>
                </a:solidFill>
              </a:rPr>
            </a:br>
            <a:endParaRPr lang="en-CA" dirty="0">
              <a:solidFill>
                <a:srgbClr val="FFFF00"/>
              </a:solidFill>
            </a:endParaRPr>
          </a:p>
        </p:txBody>
      </p:sp>
      <p:pic>
        <p:nvPicPr>
          <p:cNvPr id="7" name="Content Placeholder 6" descr="564px-Logo_of_the_Parti_National_Socialiste_Chretien_svg.png"/>
          <p:cNvPicPr>
            <a:picLocks noGrp="1" noChangeAspect="1"/>
          </p:cNvPicPr>
          <p:nvPr>
            <p:ph sz="half" idx="1"/>
          </p:nvPr>
        </p:nvPicPr>
        <p:blipFill>
          <a:blip r:embed="rId2" cstate="print"/>
          <a:stretch>
            <a:fillRect/>
          </a:stretch>
        </p:blipFill>
        <p:spPr>
          <a:xfrm>
            <a:off x="395536" y="1412776"/>
            <a:ext cx="4038600" cy="4038600"/>
          </a:xfrm>
        </p:spPr>
      </p:pic>
      <p:pic>
        <p:nvPicPr>
          <p:cNvPr id="10" name="Content Placeholder 9" descr="800PX-~1.PNG"/>
          <p:cNvPicPr>
            <a:picLocks noGrp="1" noChangeAspect="1"/>
          </p:cNvPicPr>
          <p:nvPr>
            <p:ph sz="half" idx="2"/>
          </p:nvPr>
        </p:nvPicPr>
        <p:blipFill>
          <a:blip r:embed="rId3" cstate="print"/>
          <a:stretch>
            <a:fillRect/>
          </a:stretch>
        </p:blipFill>
        <p:spPr>
          <a:xfrm>
            <a:off x="4788024" y="1916832"/>
            <a:ext cx="4038600" cy="2423160"/>
          </a:xfrm>
        </p:spPr>
      </p:pic>
      <p:sp>
        <p:nvSpPr>
          <p:cNvPr id="11" name="TextBox 10"/>
          <p:cNvSpPr txBox="1"/>
          <p:nvPr/>
        </p:nvSpPr>
        <p:spPr>
          <a:xfrm>
            <a:off x="1115616" y="5445224"/>
            <a:ext cx="2619115" cy="923330"/>
          </a:xfrm>
          <a:prstGeom prst="rect">
            <a:avLst/>
          </a:prstGeom>
          <a:noFill/>
        </p:spPr>
        <p:txBody>
          <a:bodyPr wrap="none" rtlCol="0">
            <a:spAutoFit/>
          </a:bodyPr>
          <a:lstStyle/>
          <a:p>
            <a:r>
              <a:rPr lang="en-CA" sz="5400" dirty="0" smtClean="0">
                <a:solidFill>
                  <a:srgbClr val="FFFF00"/>
                </a:solidFill>
              </a:rPr>
              <a:t>CANADA</a:t>
            </a:r>
            <a:endParaRPr lang="en-CA" sz="5400" dirty="0">
              <a:solidFill>
                <a:srgbClr val="FFFF00"/>
              </a:solidFill>
            </a:endParaRPr>
          </a:p>
        </p:txBody>
      </p:sp>
      <p:sp>
        <p:nvSpPr>
          <p:cNvPr id="12" name="TextBox 11"/>
          <p:cNvSpPr txBox="1"/>
          <p:nvPr/>
        </p:nvSpPr>
        <p:spPr>
          <a:xfrm>
            <a:off x="5076056" y="4365104"/>
            <a:ext cx="3738524" cy="923330"/>
          </a:xfrm>
          <a:prstGeom prst="rect">
            <a:avLst/>
          </a:prstGeom>
          <a:noFill/>
        </p:spPr>
        <p:txBody>
          <a:bodyPr wrap="none" rtlCol="0">
            <a:spAutoFit/>
          </a:bodyPr>
          <a:lstStyle/>
          <a:p>
            <a:r>
              <a:rPr lang="fr-CA" sz="5400" dirty="0" smtClean="0">
                <a:solidFill>
                  <a:srgbClr val="FFFF00"/>
                </a:solidFill>
              </a:rPr>
              <a:t>L’ Allemagne</a:t>
            </a:r>
            <a:endParaRPr lang="fr-CA" sz="5400" dirty="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pic>
        <p:nvPicPr>
          <p:cNvPr id="7" name="Content Placeholder 6" descr="La_clef_du_nouveau_Canada.png"/>
          <p:cNvPicPr>
            <a:picLocks noGrp="1" noChangeAspect="1"/>
          </p:cNvPicPr>
          <p:nvPr>
            <p:ph idx="1"/>
          </p:nvPr>
        </p:nvPicPr>
        <p:blipFill>
          <a:blip r:embed="rId2" cstate="print"/>
          <a:stretch>
            <a:fillRect/>
          </a:stretch>
        </p:blipFill>
        <p:spPr>
          <a:xfrm>
            <a:off x="251520" y="908720"/>
            <a:ext cx="8542627" cy="4968552"/>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b="1" dirty="0" err="1" smtClean="0"/>
              <a:t>Adrien</a:t>
            </a:r>
            <a:r>
              <a:rPr lang="en-US" b="1" dirty="0" smtClean="0"/>
              <a:t> Arcand</a:t>
            </a:r>
            <a:r>
              <a:rPr lang="en-US" b="1" dirty="0" smtClean="0">
                <a:sym typeface="Wingdings" pitchFamily="2" charset="2"/>
              </a:rPr>
              <a:t></a:t>
            </a:r>
            <a:r>
              <a:rPr lang="en-US" b="1" dirty="0" smtClean="0"/>
              <a:t>1929-1967</a:t>
            </a:r>
            <a:endParaRPr lang="en-US" dirty="0" smtClean="0"/>
          </a:p>
        </p:txBody>
      </p:sp>
      <p:sp>
        <p:nvSpPr>
          <p:cNvPr id="46083" name="Content Placeholder 2"/>
          <p:cNvSpPr>
            <a:spLocks noGrp="1"/>
          </p:cNvSpPr>
          <p:nvPr>
            <p:ph sz="half" idx="1"/>
          </p:nvPr>
        </p:nvSpPr>
        <p:spPr>
          <a:xfrm>
            <a:off x="457200" y="1600200"/>
            <a:ext cx="4038600" cy="4925144"/>
          </a:xfrm>
        </p:spPr>
        <p:txBody>
          <a:bodyPr>
            <a:normAutofit lnSpcReduction="10000"/>
          </a:bodyPr>
          <a:lstStyle/>
          <a:p>
            <a:r>
              <a:rPr lang="fr-FR" dirty="0" smtClean="0"/>
              <a:t>publié et édité plusieurs journaux antisémitique au cours de cette période ...</a:t>
            </a:r>
          </a:p>
          <a:p>
            <a:r>
              <a:rPr lang="fr-FR" dirty="0" smtClean="0"/>
              <a:t>1934 </a:t>
            </a:r>
            <a:r>
              <a:rPr lang="fr-FR" dirty="0" smtClean="0">
                <a:sym typeface="Wingdings" pitchFamily="2" charset="2"/>
              </a:rPr>
              <a:t></a:t>
            </a:r>
            <a:r>
              <a:rPr lang="fr-FR" dirty="0" smtClean="0"/>
              <a:t> il a créé le National Parti social-chrétien</a:t>
            </a:r>
          </a:p>
          <a:p>
            <a:r>
              <a:rPr lang="fr-FR" dirty="0" smtClean="0"/>
              <a:t>En 1938, Arcand a été choisi chef du ‘Parti d'unité nationale’ </a:t>
            </a:r>
            <a:r>
              <a:rPr lang="fr-FR" dirty="0" smtClean="0">
                <a:sym typeface="Wingdings" pitchFamily="2" charset="2"/>
              </a:rPr>
              <a:t></a:t>
            </a:r>
            <a:r>
              <a:rPr lang="fr-FR" dirty="0" smtClean="0"/>
              <a:t>fasciste du Canada</a:t>
            </a:r>
          </a:p>
          <a:p>
            <a:pPr>
              <a:buNone/>
            </a:pPr>
            <a:endParaRPr lang="en-US" dirty="0" smtClean="0"/>
          </a:p>
        </p:txBody>
      </p:sp>
      <p:pic>
        <p:nvPicPr>
          <p:cNvPr id="46084" name="Content Placeholder 4" descr="428px-Adrienarcand_1933.jpg"/>
          <p:cNvPicPr>
            <a:picLocks noGrp="1" noChangeAspect="1"/>
          </p:cNvPicPr>
          <p:nvPr>
            <p:ph sz="half" idx="2"/>
          </p:nvPr>
        </p:nvPicPr>
        <p:blipFill>
          <a:blip r:embed="rId2" cstate="print"/>
          <a:srcRect/>
          <a:stretch>
            <a:fillRect/>
          </a:stretch>
        </p:blipFill>
        <p:spPr>
          <a:xfrm>
            <a:off x="5143500" y="1643063"/>
            <a:ext cx="3143250" cy="4406900"/>
          </a:xfrm>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20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20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20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50106"/>
          </a:xfrm>
        </p:spPr>
        <p:txBody>
          <a:bodyPr>
            <a:normAutofit fontScale="90000"/>
          </a:bodyPr>
          <a:lstStyle/>
          <a:p>
            <a:r>
              <a:rPr lang="fr-CA" b="1" dirty="0" smtClean="0">
                <a:solidFill>
                  <a:srgbClr val="FFFF00"/>
                </a:solidFill>
              </a:rPr>
              <a:t>1.  DÉCLENCHEMENT</a:t>
            </a:r>
            <a:r>
              <a:rPr lang="en-CA" b="1" dirty="0" smtClean="0">
                <a:solidFill>
                  <a:srgbClr val="FFFF00"/>
                </a:solidFill>
              </a:rPr>
              <a:t/>
            </a:r>
            <a:br>
              <a:rPr lang="en-CA" b="1" dirty="0" smtClean="0">
                <a:solidFill>
                  <a:srgbClr val="FFFF00"/>
                </a:solidFill>
              </a:rPr>
            </a:br>
            <a:endParaRPr lang="en-CA" dirty="0">
              <a:solidFill>
                <a:srgbClr val="FFFF00"/>
              </a:solidFill>
            </a:endParaRPr>
          </a:p>
        </p:txBody>
      </p:sp>
      <p:sp>
        <p:nvSpPr>
          <p:cNvPr id="3" name="Content Placeholder 2"/>
          <p:cNvSpPr>
            <a:spLocks noGrp="1"/>
          </p:cNvSpPr>
          <p:nvPr>
            <p:ph idx="1"/>
          </p:nvPr>
        </p:nvSpPr>
        <p:spPr/>
        <p:txBody>
          <a:bodyPr/>
          <a:lstStyle/>
          <a:p>
            <a:pPr>
              <a:buNone/>
            </a:pPr>
            <a:r>
              <a:rPr lang="fr-CA" u="sng" dirty="0" smtClean="0"/>
              <a:t>Réaction</a:t>
            </a:r>
            <a:r>
              <a:rPr lang="fr-CA" dirty="0" smtClean="0"/>
              <a:t>:</a:t>
            </a:r>
            <a:endParaRPr lang="en-CA" dirty="0"/>
          </a:p>
          <a:p>
            <a:pPr lvl="0"/>
            <a:r>
              <a:rPr lang="fr-CA" dirty="0"/>
              <a:t>Réduction des prêts</a:t>
            </a:r>
            <a:endParaRPr lang="en-CA" dirty="0"/>
          </a:p>
          <a:p>
            <a:pPr lvl="0"/>
            <a:r>
              <a:rPr lang="fr-CA" dirty="0"/>
              <a:t>Rareté de l’investissement</a:t>
            </a:r>
            <a:endParaRPr lang="en-CA" dirty="0"/>
          </a:p>
          <a:p>
            <a:pPr lvl="0"/>
            <a:r>
              <a:rPr lang="fr-CA" dirty="0"/>
              <a:t>Rapatriement des capitaux américains provoquant une crise mondiale</a:t>
            </a:r>
            <a:endParaRPr lang="en-CA" dirty="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rmAutofit fontScale="90000"/>
          </a:bodyPr>
          <a:lstStyle/>
          <a:p>
            <a:r>
              <a:rPr lang="fr-FR" dirty="0" smtClean="0">
                <a:solidFill>
                  <a:srgbClr val="FFFF00"/>
                </a:solidFill>
              </a:rPr>
              <a:t>Serment du Parti d‘Unité Nationale du Canada</a:t>
            </a:r>
            <a:endParaRPr lang="en-CA" dirty="0"/>
          </a:p>
        </p:txBody>
      </p:sp>
      <p:sp>
        <p:nvSpPr>
          <p:cNvPr id="6" name="Content Placeholder 5"/>
          <p:cNvSpPr>
            <a:spLocks noGrp="1"/>
          </p:cNvSpPr>
          <p:nvPr>
            <p:ph idx="1"/>
          </p:nvPr>
        </p:nvSpPr>
        <p:spPr/>
        <p:txBody>
          <a:bodyPr>
            <a:normAutofit fontScale="85000" lnSpcReduction="10000"/>
          </a:bodyPr>
          <a:lstStyle/>
          <a:p>
            <a:r>
              <a:rPr lang="fr-FR" dirty="0" smtClean="0">
                <a:solidFill>
                  <a:srgbClr val="FFFF00"/>
                </a:solidFill>
              </a:rPr>
              <a:t>"Proposé par la foi inébranlable en Dieu, un amour profond pour le Canada, les sentiments ardents du patriotisme et du nationalisme, une entière loyauté et dévotion envers notre gracieuse souveraine ... la prospérité nationale, de l'unité nationale, pour l'honneur national, pour le progrès et le bonheur de un Canada plus, je m'engage solennellement et explicitement à servir mon parti. je m'engage à propager les principes de son programme. je m'engage à suivre sa réglementation. je m'engage à obéir à mes chefs. des grêlons de la fête! </a:t>
            </a:r>
            <a:r>
              <a:rPr lang="fr-FR" b="1" u="sng" dirty="0" err="1" smtClean="0">
                <a:solidFill>
                  <a:srgbClr val="FFFF00"/>
                </a:solidFill>
              </a:rPr>
              <a:t>Hail</a:t>
            </a:r>
            <a:r>
              <a:rPr lang="fr-FR" b="1" u="sng" dirty="0" smtClean="0">
                <a:solidFill>
                  <a:srgbClr val="FFFF00"/>
                </a:solidFill>
              </a:rPr>
              <a:t> notre chef! </a:t>
            </a:r>
            <a:r>
              <a:rPr lang="fr-FR" dirty="0" smtClean="0">
                <a:solidFill>
                  <a:srgbClr val="FFFF00"/>
                </a:solidFill>
              </a:rPr>
              <a:t>"</a:t>
            </a:r>
          </a:p>
          <a:p>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title"/>
          </p:nvPr>
        </p:nvSpPr>
        <p:spPr>
          <a:xfrm>
            <a:off x="0" y="274638"/>
            <a:ext cx="9144000" cy="1143000"/>
          </a:xfrm>
        </p:spPr>
        <p:txBody>
          <a:bodyPr>
            <a:noAutofit/>
          </a:bodyPr>
          <a:lstStyle/>
          <a:p>
            <a:r>
              <a:rPr lang="fr-FR" sz="3800" dirty="0" smtClean="0">
                <a:solidFill>
                  <a:srgbClr val="FFFF00"/>
                </a:solidFill>
              </a:rPr>
              <a:t>Serment du Parti d‘Unité Nationale du Canada</a:t>
            </a:r>
            <a:endParaRPr lang="fr-FR" sz="3800" dirty="0">
              <a:solidFill>
                <a:srgbClr val="FFFF00"/>
              </a:solidFill>
            </a:endParaRPr>
          </a:p>
        </p:txBody>
      </p:sp>
      <p:sp>
        <p:nvSpPr>
          <p:cNvPr id="47107" name="Content Placeholder 5"/>
          <p:cNvSpPr>
            <a:spLocks noGrp="1"/>
          </p:cNvSpPr>
          <p:nvPr>
            <p:ph idx="1"/>
          </p:nvPr>
        </p:nvSpPr>
        <p:spPr/>
        <p:txBody>
          <a:bodyPr/>
          <a:lstStyle/>
          <a:p>
            <a:pPr>
              <a:buFont typeface="Arial" charset="0"/>
              <a:buNone/>
            </a:pPr>
            <a:r>
              <a:rPr lang="en-US" sz="2800" dirty="0" smtClean="0"/>
              <a:t>	</a:t>
            </a:r>
            <a:r>
              <a:rPr lang="en-US" sz="2800" dirty="0" smtClean="0">
                <a:solidFill>
                  <a:srgbClr val="FFFF00"/>
                </a:solidFill>
              </a:rPr>
              <a:t>"Moved by the unshakable faith in God, a profound love for Canada, ardent sentiments of patriotism and nationalism, a complete loyalty and devotion toward our Gracious Sovereign …national prosperity, for national unity, for national </a:t>
            </a:r>
            <a:r>
              <a:rPr lang="en-US" sz="2800" dirty="0" err="1" smtClean="0">
                <a:solidFill>
                  <a:srgbClr val="FFFF00"/>
                </a:solidFill>
              </a:rPr>
              <a:t>honour</a:t>
            </a:r>
            <a:r>
              <a:rPr lang="en-US" sz="2800" dirty="0" smtClean="0">
                <a:solidFill>
                  <a:srgbClr val="FFFF00"/>
                </a:solidFill>
              </a:rPr>
              <a:t>, for the progress and the happiness of a greater Canada, I pledge solemnly and explicitly to serve my party. I pledge myself to propagate the principles of its program. I pledge myself to follow its regulation. I pledge myself to obey my leaders. Hail the party! Hail our Leader!"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fr-CA" b="1" cap="small" dirty="0" smtClean="0">
                <a:solidFill>
                  <a:srgbClr val="FFFF00"/>
                </a:solidFill>
              </a:rPr>
              <a:t>Nouveaux partis politiques:</a:t>
            </a:r>
            <a:endParaRPr lang="en-CA" dirty="0"/>
          </a:p>
        </p:txBody>
      </p:sp>
      <p:sp>
        <p:nvSpPr>
          <p:cNvPr id="3" name="Content Placeholder 2"/>
          <p:cNvSpPr>
            <a:spLocks noGrp="1"/>
          </p:cNvSpPr>
          <p:nvPr>
            <p:ph idx="1"/>
          </p:nvPr>
        </p:nvSpPr>
        <p:spPr>
          <a:xfrm>
            <a:off x="457200" y="1124744"/>
            <a:ext cx="8229600" cy="5733256"/>
          </a:xfrm>
        </p:spPr>
        <p:txBody>
          <a:bodyPr>
            <a:normAutofit lnSpcReduction="10000"/>
          </a:bodyPr>
          <a:lstStyle/>
          <a:p>
            <a:pPr>
              <a:buNone/>
            </a:pPr>
            <a:r>
              <a:rPr lang="fr-CA" b="1" dirty="0" smtClean="0"/>
              <a:t>QUELS SONT LES PARTIS AU QUÉBEC?</a:t>
            </a:r>
          </a:p>
          <a:p>
            <a:pPr lvl="0">
              <a:buNone/>
            </a:pPr>
            <a:r>
              <a:rPr lang="en-US" u="sng" dirty="0" smtClean="0"/>
              <a:t>A.L.N.  </a:t>
            </a:r>
            <a:r>
              <a:rPr lang="fr-CA" u="sng" dirty="0" smtClean="0"/>
              <a:t>(Action libérale nationale)</a:t>
            </a:r>
            <a:endParaRPr lang="en-CA" sz="1400" u="sng" dirty="0" smtClean="0"/>
          </a:p>
          <a:p>
            <a:r>
              <a:rPr lang="fr-CA" dirty="0" smtClean="0"/>
              <a:t>Programme </a:t>
            </a:r>
            <a:endParaRPr lang="en-CA" sz="1400" dirty="0" smtClean="0"/>
          </a:p>
          <a:p>
            <a:pPr lvl="2"/>
            <a:r>
              <a:rPr lang="fr-CA" dirty="0" smtClean="0"/>
              <a:t>réformes agraires</a:t>
            </a:r>
            <a:endParaRPr lang="en-CA" sz="1100" dirty="0" smtClean="0"/>
          </a:p>
          <a:p>
            <a:pPr lvl="2"/>
            <a:r>
              <a:rPr lang="fr-CA" dirty="0" smtClean="0"/>
              <a:t>réformes ouvrières</a:t>
            </a:r>
            <a:endParaRPr lang="en-CA" sz="1100" dirty="0" smtClean="0"/>
          </a:p>
          <a:p>
            <a:pPr lvl="2"/>
            <a:r>
              <a:rPr lang="fr-CA" dirty="0" smtClean="0"/>
              <a:t>nationalisation de l’électricité</a:t>
            </a:r>
          </a:p>
          <a:p>
            <a:pPr lvl="0">
              <a:buNone/>
            </a:pPr>
            <a:r>
              <a:rPr lang="fr-CA" u="sng" dirty="0" smtClean="0"/>
              <a:t>U.N. (Union Nationale)</a:t>
            </a:r>
            <a:endParaRPr lang="en-CA" sz="1400" u="sng" dirty="0" smtClean="0"/>
          </a:p>
          <a:p>
            <a:r>
              <a:rPr lang="fr-CA" dirty="0" smtClean="0"/>
              <a:t>Maurice Duplessis (1</a:t>
            </a:r>
            <a:r>
              <a:rPr lang="fr-CA" baseline="30000" dirty="0" smtClean="0"/>
              <a:t>re</a:t>
            </a:r>
            <a:r>
              <a:rPr lang="fr-CA" dirty="0" smtClean="0"/>
              <a:t> ministre de Québec 1936 – 1959)</a:t>
            </a:r>
            <a:endParaRPr lang="en-CA" sz="1400" dirty="0" smtClean="0"/>
          </a:p>
          <a:p>
            <a:r>
              <a:rPr lang="fr-CA" dirty="0" smtClean="0"/>
              <a:t>Programme</a:t>
            </a:r>
            <a:r>
              <a:rPr lang="fr-CA" dirty="0" smtClean="0">
                <a:sym typeface="Wingdings" pitchFamily="2" charset="2"/>
              </a:rPr>
              <a:t></a:t>
            </a:r>
            <a:r>
              <a:rPr lang="fr-CA" dirty="0" smtClean="0"/>
              <a:t> emprunts au programme de l’A.L.N.</a:t>
            </a:r>
            <a:endParaRPr lang="en-CA" sz="1400" dirty="0" smtClean="0"/>
          </a:p>
          <a:p>
            <a:pPr lvl="2"/>
            <a:endParaRPr lang="en-CA" sz="1100" dirty="0" smtClean="0"/>
          </a:p>
          <a:p>
            <a:pPr>
              <a:buNone/>
            </a:pPr>
            <a:endParaRPr lang="en-CA" b="1" dirty="0" smtClean="0"/>
          </a:p>
          <a:p>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fr-CA" b="1" cap="small" dirty="0" smtClean="0">
                <a:solidFill>
                  <a:srgbClr val="FFFF00"/>
                </a:solidFill>
              </a:rPr>
              <a:t>Nouveaux partis politiques:</a:t>
            </a:r>
            <a:endParaRPr lang="en-US" dirty="0" smtClean="0"/>
          </a:p>
        </p:txBody>
      </p:sp>
      <p:sp>
        <p:nvSpPr>
          <p:cNvPr id="48131" name="Content Placeholder 2"/>
          <p:cNvSpPr>
            <a:spLocks noGrp="1"/>
          </p:cNvSpPr>
          <p:nvPr>
            <p:ph sz="half" idx="1"/>
          </p:nvPr>
        </p:nvSpPr>
        <p:spPr/>
        <p:txBody>
          <a:bodyPr/>
          <a:lstStyle/>
          <a:p>
            <a:r>
              <a:rPr lang="fr-FR" dirty="0" smtClean="0"/>
              <a:t>Pendant la Grande Dépression(mi-1930s), le parti politique «Union Nationale» interdit les idées de la ‘gauche’ comme la communisme</a:t>
            </a:r>
          </a:p>
          <a:p>
            <a:r>
              <a:rPr lang="fr-FR" dirty="0" smtClean="0"/>
              <a:t>réunions communistes </a:t>
            </a:r>
            <a:r>
              <a:rPr lang="fr-FR" dirty="0" smtClean="0">
                <a:sym typeface="Wingdings" pitchFamily="2" charset="2"/>
              </a:rPr>
              <a:t> </a:t>
            </a:r>
            <a:r>
              <a:rPr lang="fr-FR" dirty="0" smtClean="0"/>
              <a:t>illégal </a:t>
            </a:r>
            <a:endParaRPr lang="fr-FR" dirty="0"/>
          </a:p>
        </p:txBody>
      </p:sp>
      <p:pic>
        <p:nvPicPr>
          <p:cNvPr id="48132" name="Content Placeholder 4" descr="communist-party-march-870.jpg"/>
          <p:cNvPicPr>
            <a:picLocks noGrp="1" noChangeAspect="1"/>
          </p:cNvPicPr>
          <p:nvPr>
            <p:ph sz="half" idx="2"/>
          </p:nvPr>
        </p:nvPicPr>
        <p:blipFill>
          <a:blip r:embed="rId2" cstate="print"/>
          <a:srcRect/>
          <a:stretch>
            <a:fillRect/>
          </a:stretch>
        </p:blipFill>
        <p:spPr>
          <a:xfrm>
            <a:off x="4787900" y="1341438"/>
            <a:ext cx="3894138" cy="2735262"/>
          </a:xfrm>
          <a:ln w="28575">
            <a:solidFill>
              <a:schemeClr val="tx1"/>
            </a:solidFill>
          </a:ln>
        </p:spPr>
      </p:pic>
      <p:pic>
        <p:nvPicPr>
          <p:cNvPr id="48133" name="Picture 5" descr="JVmbDdd0w7fvyx7jdW0Lp06q_400.jpg"/>
          <p:cNvPicPr>
            <a:picLocks noChangeAspect="1"/>
          </p:cNvPicPr>
          <p:nvPr/>
        </p:nvPicPr>
        <p:blipFill>
          <a:blip r:embed="rId3" cstate="print"/>
          <a:srcRect/>
          <a:stretch>
            <a:fillRect/>
          </a:stretch>
        </p:blipFill>
        <p:spPr bwMode="auto">
          <a:xfrm>
            <a:off x="4787900" y="4221163"/>
            <a:ext cx="3933825" cy="2381250"/>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1143000"/>
          </a:xfrm>
        </p:spPr>
        <p:txBody>
          <a:bodyPr>
            <a:normAutofit fontScale="90000"/>
          </a:bodyPr>
          <a:lstStyle/>
          <a:p>
            <a:r>
              <a:rPr lang="fr-CA" b="1" cap="small" dirty="0" smtClean="0"/>
              <a:t>Nouveaux rôles </a:t>
            </a:r>
            <a:r>
              <a:rPr lang="fr-CA" u="sng" cap="small" dirty="0" smtClean="0"/>
              <a:t>DES GOUVERNEMENTS</a:t>
            </a:r>
            <a:r>
              <a:rPr lang="en-CA" dirty="0" smtClean="0"/>
              <a:t/>
            </a:r>
            <a:br>
              <a:rPr lang="en-CA" dirty="0" smtClean="0"/>
            </a:br>
            <a:endParaRPr lang="en-CA" dirty="0"/>
          </a:p>
        </p:txBody>
      </p:sp>
      <p:sp>
        <p:nvSpPr>
          <p:cNvPr id="5" name="Content Placeholder 4"/>
          <p:cNvSpPr>
            <a:spLocks noGrp="1"/>
          </p:cNvSpPr>
          <p:nvPr>
            <p:ph idx="1"/>
          </p:nvPr>
        </p:nvSpPr>
        <p:spPr>
          <a:xfrm>
            <a:off x="179512" y="1600200"/>
            <a:ext cx="8507288" cy="5257800"/>
          </a:xfrm>
        </p:spPr>
        <p:txBody>
          <a:bodyPr>
            <a:normAutofit fontScale="92500"/>
          </a:bodyPr>
          <a:lstStyle/>
          <a:p>
            <a:r>
              <a:rPr lang="fr-FR" dirty="0" smtClean="0">
                <a:solidFill>
                  <a:srgbClr val="FFFF00"/>
                </a:solidFill>
              </a:rPr>
              <a:t>commission = un groupe de personnes qui découvrent pourquoi quelque chose est arrivé</a:t>
            </a:r>
            <a:endParaRPr lang="fr-CA" dirty="0" smtClean="0">
              <a:solidFill>
                <a:srgbClr val="FFFF00"/>
              </a:solidFill>
            </a:endParaRPr>
          </a:p>
          <a:p>
            <a:r>
              <a:rPr lang="fr-CA" dirty="0" smtClean="0"/>
              <a:t>Les gouvernements redéfinira les responsabilités Provinciales/fédérales durant la crise économique</a:t>
            </a:r>
          </a:p>
          <a:p>
            <a:r>
              <a:rPr lang="fr-CA" dirty="0" smtClean="0"/>
              <a:t>Solutions gouvernementaux a la crise économique:</a:t>
            </a:r>
            <a:endParaRPr lang="fr-CA" dirty="0" smtClean="0">
              <a:sym typeface="Wingdings" pitchFamily="2" charset="2"/>
            </a:endParaRPr>
          </a:p>
          <a:p>
            <a:pPr lvl="1"/>
            <a:r>
              <a:rPr lang="fr-CA" dirty="0" smtClean="0">
                <a:sym typeface="Wingdings" pitchFamily="2" charset="2"/>
              </a:rPr>
              <a:t>Canada  Commission </a:t>
            </a:r>
            <a:r>
              <a:rPr lang="fr-CA" dirty="0" err="1" smtClean="0">
                <a:sym typeface="Wingdings" pitchFamily="2" charset="2"/>
              </a:rPr>
              <a:t>Rowell-Sirois</a:t>
            </a:r>
            <a:endParaRPr lang="fr-CA" dirty="0" smtClean="0">
              <a:sym typeface="Wingdings" pitchFamily="2" charset="2"/>
            </a:endParaRPr>
          </a:p>
          <a:p>
            <a:pPr lvl="1"/>
            <a:r>
              <a:rPr lang="fr-CA" dirty="0" smtClean="0">
                <a:sym typeface="Wingdings" pitchFamily="2" charset="2"/>
              </a:rPr>
              <a:t>Québec  Commission </a:t>
            </a:r>
            <a:r>
              <a:rPr lang="fr-CA" dirty="0" err="1" smtClean="0">
                <a:sym typeface="Wingdings" pitchFamily="2" charset="2"/>
              </a:rPr>
              <a:t>Montpetit</a:t>
            </a:r>
            <a:endParaRPr lang="fr-CA" dirty="0">
              <a:sym typeface="Wingdings" pitchFamily="2" charset="2"/>
            </a:endParaRPr>
          </a:p>
          <a:p>
            <a:r>
              <a:rPr lang="fr-CA" dirty="0" smtClean="0"/>
              <a:t>Solutions des États-Unis  </a:t>
            </a:r>
            <a:r>
              <a:rPr lang="fr-CA" dirty="0" smtClean="0">
                <a:sym typeface="Wingdings" pitchFamily="2" charset="2"/>
              </a:rPr>
              <a:t> ‘NEW DEAL’</a:t>
            </a:r>
          </a:p>
          <a:p>
            <a:r>
              <a:rPr lang="fr-CA" dirty="0" smtClean="0">
                <a:sym typeface="Wingdings" pitchFamily="2" charset="2"/>
              </a:rPr>
              <a:t>R.B. Bennett et son ‘New Deal’</a:t>
            </a: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20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20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20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1080120"/>
          </a:xfrm>
        </p:spPr>
        <p:txBody>
          <a:bodyPr>
            <a:normAutofit fontScale="90000"/>
          </a:bodyPr>
          <a:lstStyle/>
          <a:p>
            <a:r>
              <a:rPr lang="fr-CA" b="1" dirty="0" smtClean="0"/>
              <a:t>LE FÉDÉRAL ET LES SOLUTIONS À LA CRISE</a:t>
            </a:r>
            <a:r>
              <a:rPr lang="en-CA" b="1" dirty="0" smtClean="0"/>
              <a:t/>
            </a:r>
            <a:br>
              <a:rPr lang="en-CA" b="1" dirty="0" smtClean="0"/>
            </a:br>
            <a:endParaRPr lang="en-CA" dirty="0"/>
          </a:p>
        </p:txBody>
      </p:sp>
      <p:sp>
        <p:nvSpPr>
          <p:cNvPr id="3" name="Content Placeholder 2"/>
          <p:cNvSpPr>
            <a:spLocks noGrp="1"/>
          </p:cNvSpPr>
          <p:nvPr>
            <p:ph idx="1"/>
          </p:nvPr>
        </p:nvSpPr>
        <p:spPr/>
        <p:txBody>
          <a:bodyPr/>
          <a:lstStyle/>
          <a:p>
            <a:pPr>
              <a:buNone/>
            </a:pPr>
            <a:r>
              <a:rPr lang="fr-CA" u="sng" dirty="0" smtClean="0"/>
              <a:t>Fédérale </a:t>
            </a:r>
            <a:r>
              <a:rPr lang="fr-CA" u="sng" dirty="0" smtClean="0">
                <a:sym typeface="Wingdings" pitchFamily="2" charset="2"/>
              </a:rPr>
              <a:t> </a:t>
            </a:r>
            <a:r>
              <a:rPr lang="fr-CA" u="sng" dirty="0" smtClean="0"/>
              <a:t>Commission </a:t>
            </a:r>
            <a:r>
              <a:rPr lang="fr-CA" u="sng" dirty="0" err="1" smtClean="0"/>
              <a:t>Rowell</a:t>
            </a:r>
            <a:r>
              <a:rPr lang="fr-CA" u="sng" dirty="0" smtClean="0"/>
              <a:t>-</a:t>
            </a:r>
            <a:r>
              <a:rPr lang="fr-CA" u="sng" dirty="0" err="1" smtClean="0"/>
              <a:t>Sirois</a:t>
            </a:r>
            <a:r>
              <a:rPr lang="en-US" dirty="0" smtClean="0"/>
              <a:t>: </a:t>
            </a:r>
          </a:p>
          <a:p>
            <a:r>
              <a:rPr lang="fr-CA" dirty="0" smtClean="0"/>
              <a:t>l’industrialisation a accru (‘</a:t>
            </a:r>
            <a:r>
              <a:rPr lang="fr-CA" dirty="0" err="1" smtClean="0"/>
              <a:t>increased</a:t>
            </a:r>
            <a:r>
              <a:rPr lang="fr-CA" dirty="0" smtClean="0"/>
              <a:t>’) les responsabilités sociales </a:t>
            </a:r>
          </a:p>
          <a:p>
            <a:r>
              <a:rPr lang="fr-FR" dirty="0" smtClean="0"/>
              <a:t>les gouvernements provinciaux n'ont pas assez d'argent </a:t>
            </a:r>
            <a:r>
              <a:rPr lang="fr-FR" dirty="0" smtClean="0">
                <a:sym typeface="Wingdings" pitchFamily="2" charset="2"/>
              </a:rPr>
              <a:t></a:t>
            </a:r>
            <a:r>
              <a:rPr lang="fr-FR" dirty="0" smtClean="0"/>
              <a:t>ne peut pas aider les citoyens (l'assurance-chômage, soins de santé, etc.)</a:t>
            </a:r>
          </a:p>
          <a:p>
            <a:endParaRPr lang="en-CA" dirty="0" smtClean="0"/>
          </a:p>
          <a:p>
            <a:endParaRPr lang="en-C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fr-CA" b="1" dirty="0" smtClean="0">
                <a:solidFill>
                  <a:srgbClr val="FFFF00"/>
                </a:solidFill>
              </a:rPr>
              <a:t>LE FÉDÉRAL ET LES SOLUTIONS À LA CRISE</a:t>
            </a:r>
            <a:r>
              <a:rPr lang="en-CA" b="1" dirty="0" smtClean="0">
                <a:solidFill>
                  <a:srgbClr val="FFFF00"/>
                </a:solidFill>
              </a:rPr>
              <a:t/>
            </a:r>
            <a:br>
              <a:rPr lang="en-CA" b="1" dirty="0" smtClean="0">
                <a:solidFill>
                  <a:srgbClr val="FFFF00"/>
                </a:solidFill>
              </a:rPr>
            </a:br>
            <a:endParaRPr lang="en-CA" dirty="0">
              <a:solidFill>
                <a:srgbClr val="FFFF00"/>
              </a:solidFill>
            </a:endParaRPr>
          </a:p>
        </p:txBody>
      </p:sp>
      <p:sp>
        <p:nvSpPr>
          <p:cNvPr id="3" name="Content Placeholder 2"/>
          <p:cNvSpPr>
            <a:spLocks noGrp="1"/>
          </p:cNvSpPr>
          <p:nvPr>
            <p:ph idx="1"/>
          </p:nvPr>
        </p:nvSpPr>
        <p:spPr>
          <a:xfrm>
            <a:off x="457200" y="980728"/>
            <a:ext cx="8229600" cy="5688632"/>
          </a:xfrm>
        </p:spPr>
        <p:txBody>
          <a:bodyPr>
            <a:normAutofit lnSpcReduction="10000"/>
          </a:bodyPr>
          <a:lstStyle/>
          <a:p>
            <a:pPr>
              <a:buNone/>
            </a:pPr>
            <a:r>
              <a:rPr lang="en-US" u="sng" dirty="0" smtClean="0"/>
              <a:t>Commission Rowell-</a:t>
            </a:r>
            <a:r>
              <a:rPr lang="en-US" u="sng" dirty="0" err="1" smtClean="0"/>
              <a:t>Sirois</a:t>
            </a:r>
            <a:r>
              <a:rPr lang="en-US" dirty="0" smtClean="0"/>
              <a:t>:</a:t>
            </a:r>
          </a:p>
          <a:p>
            <a:r>
              <a:rPr lang="fr-FR" dirty="0" smtClean="0"/>
              <a:t>Transfert au gouvernement fédéral </a:t>
            </a:r>
            <a:r>
              <a:rPr lang="fr-FR" dirty="0" smtClean="0">
                <a:sym typeface="Wingdings" pitchFamily="2" charset="2"/>
              </a:rPr>
              <a:t> </a:t>
            </a:r>
            <a:r>
              <a:rPr lang="fr-FR" dirty="0" smtClean="0"/>
              <a:t>responsabilité pour le soulagement des chômeurs capable de travailler</a:t>
            </a:r>
          </a:p>
          <a:p>
            <a:r>
              <a:rPr lang="fr-FR" dirty="0" smtClean="0"/>
              <a:t>Fédéral </a:t>
            </a:r>
            <a:r>
              <a:rPr lang="fr-FR" dirty="0" smtClean="0">
                <a:sym typeface="Wingdings" pitchFamily="2" charset="2"/>
              </a:rPr>
              <a:t> aide a payer </a:t>
            </a:r>
            <a:r>
              <a:rPr lang="fr-FR" dirty="0" smtClean="0"/>
              <a:t>la dette des provinces</a:t>
            </a:r>
          </a:p>
          <a:p>
            <a:r>
              <a:rPr lang="fr-FR" dirty="0" smtClean="0"/>
              <a:t>Fédéral </a:t>
            </a:r>
            <a:r>
              <a:rPr lang="fr-FR" dirty="0" smtClean="0">
                <a:sym typeface="Wingdings" pitchFamily="2" charset="2"/>
              </a:rPr>
              <a:t> prendre une % de la impôt personnel et impôts des corporations</a:t>
            </a:r>
          </a:p>
          <a:p>
            <a:r>
              <a:rPr lang="fr-FR" dirty="0" smtClean="0"/>
              <a:t>‘</a:t>
            </a:r>
            <a:r>
              <a:rPr lang="fr-FR" u="sng" dirty="0" smtClean="0"/>
              <a:t>National </a:t>
            </a:r>
            <a:r>
              <a:rPr lang="fr-FR" u="sng" dirty="0" err="1" smtClean="0"/>
              <a:t>Adjustment</a:t>
            </a:r>
            <a:r>
              <a:rPr lang="fr-FR" u="sng" dirty="0" smtClean="0"/>
              <a:t> Grant</a:t>
            </a:r>
            <a:r>
              <a:rPr lang="fr-FR" dirty="0" smtClean="0"/>
              <a:t>’ </a:t>
            </a:r>
            <a:r>
              <a:rPr lang="fr-FR" dirty="0" smtClean="0">
                <a:sym typeface="Wingdings" pitchFamily="2" charset="2"/>
              </a:rPr>
              <a:t> </a:t>
            </a:r>
            <a:r>
              <a:rPr lang="fr-CA" dirty="0" smtClean="0">
                <a:sym typeface="Wingdings" pitchFamily="2" charset="2"/>
              </a:rPr>
              <a:t>prend l’argent des provinces ‘</a:t>
            </a:r>
            <a:r>
              <a:rPr lang="fr-CA" dirty="0" smtClean="0"/>
              <a:t>fortuné’ pour donner aux provinces ‘non-fortuné’ </a:t>
            </a:r>
            <a:r>
              <a:rPr lang="fr-CA" dirty="0" smtClean="0">
                <a:sym typeface="Wingdings" pitchFamily="2" charset="2"/>
              </a:rPr>
              <a:t> ‘</a:t>
            </a:r>
            <a:r>
              <a:rPr lang="fr-CA" u="sng" dirty="0" err="1" smtClean="0">
                <a:sym typeface="Wingdings" pitchFamily="2" charset="2"/>
              </a:rPr>
              <a:t>equalization</a:t>
            </a:r>
            <a:r>
              <a:rPr lang="fr-CA" u="sng" dirty="0" smtClean="0">
                <a:sym typeface="Wingdings" pitchFamily="2" charset="2"/>
              </a:rPr>
              <a:t> </a:t>
            </a:r>
            <a:r>
              <a:rPr lang="fr-CA" u="sng" dirty="0" err="1" smtClean="0">
                <a:sym typeface="Wingdings" pitchFamily="2" charset="2"/>
              </a:rPr>
              <a:t>payments</a:t>
            </a:r>
            <a:r>
              <a:rPr lang="fr-CA" dirty="0" smtClean="0">
                <a:sym typeface="Wingdings" pitchFamily="2" charset="2"/>
              </a:rPr>
              <a:t>’</a:t>
            </a:r>
            <a:endParaRPr lang="fr-CA" dirty="0" smtClean="0"/>
          </a:p>
          <a:p>
            <a:endParaRPr lang="fr-FR" dirty="0" smtClean="0"/>
          </a:p>
          <a:p>
            <a:endParaRPr lang="fr-FR" dirty="0" smtClean="0"/>
          </a:p>
          <a:p>
            <a:endParaRPr lang="fr-FR"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fr-CA" b="1" dirty="0" smtClean="0"/>
              <a:t>LE QUÉBEC ET LES SOLUTIONS À LA CRISE</a:t>
            </a:r>
            <a:r>
              <a:rPr lang="en-CA" b="1" dirty="0" smtClean="0"/>
              <a:t/>
            </a:r>
            <a:br>
              <a:rPr lang="en-CA" b="1" dirty="0" smtClean="0"/>
            </a:br>
            <a:endParaRPr lang="en-CA" dirty="0"/>
          </a:p>
        </p:txBody>
      </p:sp>
      <p:sp>
        <p:nvSpPr>
          <p:cNvPr id="3" name="Content Placeholder 2"/>
          <p:cNvSpPr>
            <a:spLocks noGrp="1"/>
          </p:cNvSpPr>
          <p:nvPr>
            <p:ph idx="1"/>
          </p:nvPr>
        </p:nvSpPr>
        <p:spPr>
          <a:xfrm>
            <a:off x="457200" y="980728"/>
            <a:ext cx="8229600" cy="5616624"/>
          </a:xfrm>
        </p:spPr>
        <p:txBody>
          <a:bodyPr>
            <a:normAutofit/>
          </a:bodyPr>
          <a:lstStyle/>
          <a:p>
            <a:pPr>
              <a:buNone/>
            </a:pPr>
            <a:r>
              <a:rPr lang="en-US" u="sng" dirty="0" smtClean="0"/>
              <a:t>Quebec </a:t>
            </a:r>
            <a:r>
              <a:rPr lang="en-US" u="sng" dirty="0" smtClean="0">
                <a:sym typeface="Wingdings" pitchFamily="2" charset="2"/>
              </a:rPr>
              <a:t> </a:t>
            </a:r>
            <a:r>
              <a:rPr lang="en-US" u="sng" dirty="0" smtClean="0"/>
              <a:t>Commission </a:t>
            </a:r>
            <a:r>
              <a:rPr lang="en-US" u="sng" dirty="0" err="1" smtClean="0"/>
              <a:t>Montpetit</a:t>
            </a:r>
            <a:r>
              <a:rPr lang="en-US" dirty="0" smtClean="0"/>
              <a:t>:</a:t>
            </a:r>
          </a:p>
          <a:p>
            <a:r>
              <a:rPr lang="fr-CA" dirty="0" smtClean="0"/>
              <a:t>évalue la situation du système social au Québec</a:t>
            </a:r>
          </a:p>
          <a:p>
            <a:r>
              <a:rPr lang="fr-CA" u="sng" dirty="0" smtClean="0"/>
              <a:t>Solutions proposées</a:t>
            </a:r>
            <a:r>
              <a:rPr lang="fr-CA" dirty="0" smtClean="0"/>
              <a:t>:</a:t>
            </a:r>
          </a:p>
          <a:p>
            <a:pPr lvl="1"/>
            <a:r>
              <a:rPr lang="fr-CA" dirty="0" smtClean="0"/>
              <a:t>Interventions </a:t>
            </a:r>
            <a:r>
              <a:rPr lang="fr-CA" dirty="0" smtClean="0">
                <a:sym typeface="Wingdings" pitchFamily="2" charset="2"/>
              </a:rPr>
              <a:t> </a:t>
            </a:r>
            <a:r>
              <a:rPr lang="fr-CA" dirty="0" smtClean="0"/>
              <a:t>l’enfance, problèmes sociaux, création d’allocations, assurance maladie invalidité</a:t>
            </a:r>
          </a:p>
          <a:p>
            <a:pPr lvl="1"/>
            <a:r>
              <a:rPr lang="fr-CA" dirty="0" smtClean="0"/>
              <a:t>politique ouvrière</a:t>
            </a:r>
            <a:endParaRPr lang="en-CA" dirty="0" smtClean="0"/>
          </a:p>
          <a:p>
            <a:pPr lvl="1"/>
            <a:r>
              <a:rPr lang="fr-CA" dirty="0" smtClean="0"/>
              <a:t>politique d’intervention dans le domaine social</a:t>
            </a:r>
            <a:endParaRPr lang="en-CA" dirty="0" smtClean="0"/>
          </a:p>
          <a:p>
            <a:pPr lvl="1"/>
            <a:r>
              <a:rPr lang="fr-CA" dirty="0" smtClean="0"/>
              <a:t>politique agricole </a:t>
            </a:r>
            <a:r>
              <a:rPr lang="fr-CA" dirty="0" smtClean="0">
                <a:sym typeface="Wingdings" pitchFamily="2" charset="2"/>
              </a:rPr>
              <a:t> retour a la terre</a:t>
            </a:r>
            <a:endParaRPr lang="en-CA" dirty="0" smtClean="0"/>
          </a:p>
          <a:p>
            <a:endParaRPr lang="en-CA" dirty="0" smtClean="0"/>
          </a:p>
          <a:p>
            <a:pPr lvl="0"/>
            <a:endParaRPr lang="en-CA" dirty="0" smtClean="0"/>
          </a:p>
          <a:p>
            <a:endParaRPr lang="en-US" dirty="0" smtClean="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634082"/>
          </a:xfrm>
        </p:spPr>
        <p:txBody>
          <a:bodyPr>
            <a:noAutofit/>
          </a:bodyPr>
          <a:lstStyle/>
          <a:p>
            <a:r>
              <a:rPr lang="fr-CA" sz="4800" b="1" dirty="0" smtClean="0"/>
              <a:t>RETOUR À LA TERRE</a:t>
            </a:r>
            <a:r>
              <a:rPr lang="en-CA" sz="4800" b="1" dirty="0" smtClean="0"/>
              <a:t/>
            </a:r>
            <a:br>
              <a:rPr lang="en-CA" sz="4800" b="1" dirty="0" smtClean="0"/>
            </a:br>
            <a:endParaRPr lang="en-CA" sz="4800" dirty="0"/>
          </a:p>
        </p:txBody>
      </p:sp>
      <p:sp>
        <p:nvSpPr>
          <p:cNvPr id="3" name="Content Placeholder 2"/>
          <p:cNvSpPr>
            <a:spLocks noGrp="1"/>
          </p:cNvSpPr>
          <p:nvPr>
            <p:ph idx="1"/>
          </p:nvPr>
        </p:nvSpPr>
        <p:spPr>
          <a:xfrm>
            <a:off x="251520" y="1600200"/>
            <a:ext cx="8640960" cy="4997152"/>
          </a:xfrm>
        </p:spPr>
        <p:txBody>
          <a:bodyPr/>
          <a:lstStyle/>
          <a:p>
            <a:r>
              <a:rPr lang="fr-CA" dirty="0" smtClean="0"/>
              <a:t>Politique de colonisation…ENCORE</a:t>
            </a:r>
            <a:endParaRPr lang="en-CA" dirty="0" smtClean="0"/>
          </a:p>
          <a:p>
            <a:pPr lvl="0"/>
            <a:r>
              <a:rPr lang="fr-CA" dirty="0" smtClean="0"/>
              <a:t>exaltation du retour à l’agriculture salvatrice du Canadien français</a:t>
            </a:r>
            <a:endParaRPr lang="en-CA" dirty="0" smtClean="0"/>
          </a:p>
          <a:p>
            <a:pPr lvl="0"/>
            <a:r>
              <a:rPr lang="fr-CA" dirty="0" smtClean="0"/>
              <a:t>encourage par l’élite, le clergé (curé Labelle) et les dirigeants politiques</a:t>
            </a:r>
            <a:endParaRPr lang="en-CA" dirty="0" smtClean="0"/>
          </a:p>
          <a:p>
            <a:pPr lvl="0"/>
            <a:r>
              <a:rPr lang="fr-CA" dirty="0" smtClean="0"/>
              <a:t>régions visées : Témiscaminque, Abitibi, Saguenay et Gaspésie</a:t>
            </a:r>
            <a:endParaRPr lang="en-CA" dirty="0" smtClean="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solidFill>
                  <a:srgbClr val="FFFF00"/>
                </a:solidFill>
              </a:rPr>
              <a:t>Solutions </a:t>
            </a:r>
            <a:r>
              <a:rPr lang="fr-CA" dirty="0" smtClean="0">
                <a:solidFill>
                  <a:srgbClr val="FFFF00"/>
                </a:solidFill>
                <a:sym typeface="Wingdings" pitchFamily="2" charset="2"/>
              </a:rPr>
              <a:t> États-Unis</a:t>
            </a:r>
            <a:endParaRPr lang="fr-CA" dirty="0">
              <a:solidFill>
                <a:srgbClr val="FFFF00"/>
              </a:solidFill>
            </a:endParaRPr>
          </a:p>
        </p:txBody>
      </p:sp>
      <p:sp>
        <p:nvSpPr>
          <p:cNvPr id="3" name="Content Placeholder 2"/>
          <p:cNvSpPr>
            <a:spLocks noGrp="1"/>
          </p:cNvSpPr>
          <p:nvPr>
            <p:ph sz="half" idx="1"/>
          </p:nvPr>
        </p:nvSpPr>
        <p:spPr>
          <a:xfrm>
            <a:off x="457200" y="1600200"/>
            <a:ext cx="4038600" cy="4997152"/>
          </a:xfrm>
        </p:spPr>
        <p:txBody>
          <a:bodyPr>
            <a:normAutofit fontScale="92500" lnSpcReduction="20000"/>
          </a:bodyPr>
          <a:lstStyle/>
          <a:p>
            <a:r>
              <a:rPr lang="fr-FR" dirty="0" smtClean="0">
                <a:solidFill>
                  <a:srgbClr val="FFFF00"/>
                </a:solidFill>
              </a:rPr>
              <a:t>Entre 1933-1936</a:t>
            </a:r>
          </a:p>
          <a:p>
            <a:r>
              <a:rPr lang="fr-FR" dirty="0" smtClean="0">
                <a:solidFill>
                  <a:srgbClr val="FFFF00"/>
                </a:solidFill>
              </a:rPr>
              <a:t>Président F.D.R.</a:t>
            </a:r>
          </a:p>
          <a:p>
            <a:r>
              <a:rPr lang="fr-FR" dirty="0" smtClean="0">
                <a:solidFill>
                  <a:srgbClr val="FFFF00"/>
                </a:solidFill>
              </a:rPr>
              <a:t>les historiens appellent les «3 R»: ‘relief, </a:t>
            </a:r>
            <a:r>
              <a:rPr lang="fr-FR" dirty="0" err="1" smtClean="0">
                <a:solidFill>
                  <a:srgbClr val="FFFF00"/>
                </a:solidFill>
              </a:rPr>
              <a:t>recovery</a:t>
            </a:r>
            <a:r>
              <a:rPr lang="fr-FR" dirty="0" smtClean="0">
                <a:solidFill>
                  <a:srgbClr val="FFFF00"/>
                </a:solidFill>
              </a:rPr>
              <a:t>, and </a:t>
            </a:r>
            <a:r>
              <a:rPr lang="fr-FR" dirty="0" err="1" smtClean="0">
                <a:solidFill>
                  <a:srgbClr val="FFFF00"/>
                </a:solidFill>
              </a:rPr>
              <a:t>reform</a:t>
            </a:r>
            <a:r>
              <a:rPr lang="fr-FR" dirty="0" smtClean="0">
                <a:solidFill>
                  <a:srgbClr val="FFFF00"/>
                </a:solidFill>
              </a:rPr>
              <a:t>’</a:t>
            </a:r>
          </a:p>
          <a:p>
            <a:r>
              <a:rPr lang="fr-FR" dirty="0" smtClean="0">
                <a:solidFill>
                  <a:srgbClr val="FFFF00"/>
                </a:solidFill>
              </a:rPr>
              <a:t>Secours pour les chômeurs et les pauvres;</a:t>
            </a:r>
          </a:p>
          <a:p>
            <a:r>
              <a:rPr lang="fr-FR" dirty="0" smtClean="0">
                <a:solidFill>
                  <a:srgbClr val="FFFF00"/>
                </a:solidFill>
              </a:rPr>
              <a:t>Reprise de l'économie à des niveaux normaux;</a:t>
            </a:r>
          </a:p>
          <a:p>
            <a:r>
              <a:rPr lang="fr-FR" dirty="0" smtClean="0">
                <a:solidFill>
                  <a:srgbClr val="FFFF00"/>
                </a:solidFill>
              </a:rPr>
              <a:t>La réforme du système financier afin de prévenir une dépression répétition.</a:t>
            </a:r>
          </a:p>
          <a:p>
            <a:endParaRPr lang="en-CA" dirty="0"/>
          </a:p>
        </p:txBody>
      </p:sp>
      <p:pic>
        <p:nvPicPr>
          <p:cNvPr id="5" name="Content Placeholder 4" descr="civilian-conservation-corps-4.jpg"/>
          <p:cNvPicPr>
            <a:picLocks noGrp="1" noChangeAspect="1"/>
          </p:cNvPicPr>
          <p:nvPr>
            <p:ph sz="half" idx="2"/>
          </p:nvPr>
        </p:nvPicPr>
        <p:blipFill>
          <a:blip r:embed="rId2" cstate="print"/>
          <a:stretch>
            <a:fillRect/>
          </a:stretch>
        </p:blipFill>
        <p:spPr>
          <a:xfrm>
            <a:off x="4716016" y="1628800"/>
            <a:ext cx="4104456" cy="4680520"/>
          </a:xfrm>
          <a:ln w="28575">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fr-CA" b="1" dirty="0"/>
              <a:t>2.  SECTEURS </a:t>
            </a:r>
            <a:r>
              <a:rPr lang="fr-CA" b="1" dirty="0" smtClean="0"/>
              <a:t>D’EXPORTATION AFFECTÉS</a:t>
            </a:r>
            <a:r>
              <a:rPr lang="en-CA" b="1" dirty="0"/>
              <a:t/>
            </a:r>
            <a:br>
              <a:rPr lang="en-CA" b="1" dirty="0"/>
            </a:br>
            <a:endParaRPr lang="en-CA" dirty="0"/>
          </a:p>
        </p:txBody>
      </p:sp>
      <p:sp>
        <p:nvSpPr>
          <p:cNvPr id="3" name="Content Placeholder 2"/>
          <p:cNvSpPr>
            <a:spLocks noGrp="1"/>
          </p:cNvSpPr>
          <p:nvPr>
            <p:ph idx="1"/>
          </p:nvPr>
        </p:nvSpPr>
        <p:spPr/>
        <p:txBody>
          <a:bodyPr/>
          <a:lstStyle/>
          <a:p>
            <a:pPr lvl="0">
              <a:buNone/>
            </a:pPr>
            <a:r>
              <a:rPr lang="fr-CA" u="sng" dirty="0"/>
              <a:t>Baisse générale des exportations </a:t>
            </a:r>
            <a:r>
              <a:rPr lang="fr-CA" u="sng" dirty="0" smtClean="0"/>
              <a:t>Canadienne de </a:t>
            </a:r>
            <a:r>
              <a:rPr lang="fr-CA" u="sng" dirty="0"/>
              <a:t>25</a:t>
            </a:r>
            <a:r>
              <a:rPr lang="fr-CA" u="sng" dirty="0" smtClean="0"/>
              <a:t>%</a:t>
            </a:r>
            <a:r>
              <a:rPr lang="fr-CA" dirty="0" smtClean="0"/>
              <a:t>:</a:t>
            </a:r>
          </a:p>
          <a:p>
            <a:r>
              <a:rPr lang="fr-CA" dirty="0" smtClean="0"/>
              <a:t>Blé </a:t>
            </a:r>
            <a:r>
              <a:rPr lang="fr-CA" dirty="0" smtClean="0">
                <a:sym typeface="Wingdings" pitchFamily="2" charset="2"/>
              </a:rPr>
              <a:t> </a:t>
            </a:r>
            <a:r>
              <a:rPr lang="fr-CA" dirty="0"/>
              <a:t>À la fermeture du marché </a:t>
            </a:r>
            <a:r>
              <a:rPr lang="fr-CA" dirty="0" smtClean="0"/>
              <a:t>européen</a:t>
            </a:r>
          </a:p>
          <a:p>
            <a:pPr lvl="0"/>
            <a:r>
              <a:rPr lang="fr-CA" dirty="0" smtClean="0"/>
              <a:t>Effondrement (collapse) </a:t>
            </a:r>
            <a:r>
              <a:rPr lang="fr-CA" dirty="0"/>
              <a:t>des pâtes et </a:t>
            </a:r>
            <a:r>
              <a:rPr lang="fr-CA" dirty="0" smtClean="0"/>
              <a:t>papiers </a:t>
            </a:r>
            <a:r>
              <a:rPr lang="fr-CA" dirty="0" smtClean="0">
                <a:sym typeface="Wingdings" pitchFamily="2" charset="2"/>
              </a:rPr>
              <a:t> moins d’exportations aux </a:t>
            </a:r>
            <a:r>
              <a:rPr lang="fr-CA" b="1" dirty="0" smtClean="0"/>
              <a:t>É-U. </a:t>
            </a:r>
            <a:r>
              <a:rPr lang="fr-CA" dirty="0" smtClean="0"/>
              <a:t>= fermetures des usines</a:t>
            </a:r>
          </a:p>
          <a:p>
            <a:pPr lvl="0"/>
            <a:r>
              <a:rPr lang="fr-CA" dirty="0"/>
              <a:t>forte baisse des produits miniers non ferreux, toutes les mines ↓ sauf l’or</a:t>
            </a:r>
            <a:endParaRPr lang="fr-CA" dirty="0" smtClean="0"/>
          </a:p>
          <a:p>
            <a:pPr lvl="0"/>
            <a:endParaRPr lang="en-CA" dirty="0"/>
          </a:p>
          <a:p>
            <a:endParaRPr lang="en-CA" dirty="0"/>
          </a:p>
          <a:p>
            <a:pPr lvl="0"/>
            <a:endParaRPr lang="en-CA" dirty="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horse-drawn-car-circa-wwii1.jpg"/>
          <p:cNvPicPr>
            <a:picLocks noGrp="1" noChangeAspect="1"/>
          </p:cNvPicPr>
          <p:nvPr>
            <p:ph idx="1"/>
          </p:nvPr>
        </p:nvPicPr>
        <p:blipFill>
          <a:blip r:embed="rId2" cstate="print"/>
          <a:stretch>
            <a:fillRect/>
          </a:stretch>
        </p:blipFill>
        <p:spPr>
          <a:xfrm>
            <a:off x="1187624" y="1196752"/>
            <a:ext cx="6768752" cy="4889392"/>
          </a:xfrm>
          <a:ln w="28575">
            <a:solidFill>
              <a:schemeClr val="tx1"/>
            </a:solidFill>
          </a:ln>
        </p:spPr>
      </p:pic>
      <p:sp>
        <p:nvSpPr>
          <p:cNvPr id="8" name="TextBox 7"/>
          <p:cNvSpPr txBox="1"/>
          <p:nvPr/>
        </p:nvSpPr>
        <p:spPr>
          <a:xfrm>
            <a:off x="2123728" y="188640"/>
            <a:ext cx="4776436" cy="830997"/>
          </a:xfrm>
          <a:prstGeom prst="rect">
            <a:avLst/>
          </a:prstGeom>
          <a:noFill/>
        </p:spPr>
        <p:txBody>
          <a:bodyPr wrap="none" rtlCol="0">
            <a:spAutoFit/>
          </a:bodyPr>
          <a:lstStyle/>
          <a:p>
            <a:r>
              <a:rPr lang="en-CA" sz="4800" dirty="0" smtClean="0"/>
              <a:t>‘BENNETT BUGGY’</a:t>
            </a:r>
            <a:endParaRPr lang="en-CA" sz="4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r-CA" b="1" dirty="0" smtClean="0"/>
              <a:t>3. ÉCROULEMENT </a:t>
            </a:r>
            <a:r>
              <a:rPr lang="fr-CA" b="1" dirty="0"/>
              <a:t>DE L’ÉCONOMIE</a:t>
            </a:r>
            <a:r>
              <a:rPr lang="en-CA" dirty="0"/>
              <a:t/>
            </a:r>
            <a:br>
              <a:rPr lang="en-CA" dirty="0"/>
            </a:br>
            <a:endParaRPr lang="en-CA" dirty="0"/>
          </a:p>
        </p:txBody>
      </p:sp>
      <p:sp>
        <p:nvSpPr>
          <p:cNvPr id="3" name="Content Placeholder 2"/>
          <p:cNvSpPr>
            <a:spLocks noGrp="1"/>
          </p:cNvSpPr>
          <p:nvPr>
            <p:ph idx="1"/>
          </p:nvPr>
        </p:nvSpPr>
        <p:spPr>
          <a:xfrm>
            <a:off x="457200" y="1124744"/>
            <a:ext cx="8229600" cy="5328592"/>
          </a:xfrm>
        </p:spPr>
        <p:txBody>
          <a:bodyPr>
            <a:normAutofit lnSpcReduction="10000"/>
          </a:bodyPr>
          <a:lstStyle/>
          <a:p>
            <a:pPr lvl="0"/>
            <a:r>
              <a:rPr lang="fr-CA" dirty="0"/>
              <a:t>baisse de 45% de la valeur de production</a:t>
            </a:r>
            <a:endParaRPr lang="en-CA" dirty="0"/>
          </a:p>
          <a:p>
            <a:pPr lvl="0"/>
            <a:r>
              <a:rPr lang="fr-CA" dirty="0"/>
              <a:t>diminution de 15% des investissements</a:t>
            </a:r>
            <a:endParaRPr lang="en-CA" dirty="0"/>
          </a:p>
          <a:p>
            <a:r>
              <a:rPr lang="fr-CA" u="sng" dirty="0"/>
              <a:t>Déflation</a:t>
            </a:r>
            <a:r>
              <a:rPr lang="fr-CA" dirty="0"/>
              <a:t> : quand les salaires baissent plus vite que les prix</a:t>
            </a:r>
            <a:endParaRPr lang="en-CA" dirty="0"/>
          </a:p>
          <a:p>
            <a:r>
              <a:rPr lang="fr-CA" u="sng" dirty="0"/>
              <a:t>Inflation</a:t>
            </a:r>
            <a:r>
              <a:rPr lang="fr-CA" dirty="0"/>
              <a:t> : augmentation des prix plus rapide que les </a:t>
            </a:r>
            <a:r>
              <a:rPr lang="fr-CA" dirty="0" smtClean="0"/>
              <a:t>salaires</a:t>
            </a:r>
          </a:p>
          <a:p>
            <a:r>
              <a:rPr lang="fr-CA" u="sng" dirty="0" smtClean="0">
                <a:solidFill>
                  <a:srgbClr val="FFFF00"/>
                </a:solidFill>
              </a:rPr>
              <a:t>Ouest du Canada</a:t>
            </a:r>
            <a:r>
              <a:rPr lang="fr-CA" dirty="0" smtClean="0">
                <a:solidFill>
                  <a:srgbClr val="FFFF00"/>
                </a:solidFill>
              </a:rPr>
              <a:t>: </a:t>
            </a:r>
          </a:p>
          <a:p>
            <a:pPr lvl="1"/>
            <a:r>
              <a:rPr lang="fr-FR" dirty="0" smtClean="0">
                <a:solidFill>
                  <a:srgbClr val="FFFF00"/>
                </a:solidFill>
              </a:rPr>
              <a:t>Sécheresse</a:t>
            </a:r>
          </a:p>
          <a:p>
            <a:pPr lvl="1"/>
            <a:r>
              <a:rPr lang="fr-FR" dirty="0" smtClean="0">
                <a:solidFill>
                  <a:srgbClr val="FFFF00"/>
                </a:solidFill>
              </a:rPr>
              <a:t>Le prix des céréales a également diminué, passant de 1,60 $ le boisseau à 0,28 $ le boisseau en 1932.</a:t>
            </a:r>
          </a:p>
          <a:p>
            <a:pPr lvl="1">
              <a:buNone/>
            </a:pPr>
            <a:endParaRPr lang="en-CA" dirty="0"/>
          </a:p>
          <a:p>
            <a:pPr>
              <a:buNone/>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Effets de la Grande Dépression</a:t>
            </a:r>
            <a:endParaRPr lang="fr-CA" dirty="0"/>
          </a:p>
        </p:txBody>
      </p:sp>
      <p:sp>
        <p:nvSpPr>
          <p:cNvPr id="4" name="Content Placeholder 3"/>
          <p:cNvSpPr>
            <a:spLocks noGrp="1"/>
          </p:cNvSpPr>
          <p:nvPr>
            <p:ph sz="half" idx="1"/>
          </p:nvPr>
        </p:nvSpPr>
        <p:spPr>
          <a:xfrm>
            <a:off x="457200" y="1600200"/>
            <a:ext cx="3898776" cy="4709120"/>
          </a:xfrm>
        </p:spPr>
        <p:txBody>
          <a:bodyPr>
            <a:normAutofit fontScale="85000" lnSpcReduction="10000"/>
          </a:bodyPr>
          <a:lstStyle/>
          <a:p>
            <a:pPr>
              <a:lnSpc>
                <a:spcPct val="120000"/>
              </a:lnSpc>
            </a:pPr>
            <a:r>
              <a:rPr lang="fr-FR" sz="3000" dirty="0" smtClean="0"/>
              <a:t>L'ensemble du Canada, les revenus des familles a chuté de plus de 50%</a:t>
            </a:r>
          </a:p>
          <a:p>
            <a:pPr>
              <a:lnSpc>
                <a:spcPct val="120000"/>
              </a:lnSpc>
            </a:pPr>
            <a:r>
              <a:rPr lang="en-US" sz="3000" dirty="0" smtClean="0"/>
              <a:t>Population de 10 Million </a:t>
            </a:r>
            <a:r>
              <a:rPr lang="en-US" sz="3000" dirty="0" smtClean="0">
                <a:sym typeface="Wingdings" pitchFamily="2" charset="2"/>
              </a:rPr>
              <a:t></a:t>
            </a:r>
            <a:r>
              <a:rPr lang="en-US" sz="3000" dirty="0" smtClean="0"/>
              <a:t> 2 million Canadians </a:t>
            </a:r>
            <a:r>
              <a:rPr lang="fr-FR" sz="3000" dirty="0" smtClean="0"/>
              <a:t>vivre sur l’aide gouvernemental</a:t>
            </a:r>
            <a:endParaRPr lang="en-US" sz="3000" dirty="0" smtClean="0"/>
          </a:p>
          <a:p>
            <a:pPr>
              <a:lnSpc>
                <a:spcPct val="120000"/>
              </a:lnSpc>
            </a:pPr>
            <a:r>
              <a:rPr lang="fr-FR" sz="3000" dirty="0" smtClean="0"/>
              <a:t>Taux de chômage </a:t>
            </a:r>
            <a:r>
              <a:rPr lang="fr-FR" sz="3000" dirty="0" smtClean="0">
                <a:sym typeface="Wingdings" pitchFamily="2" charset="2"/>
              </a:rPr>
              <a:t></a:t>
            </a:r>
            <a:r>
              <a:rPr lang="fr-FR" sz="3000" dirty="0" smtClean="0"/>
              <a:t> 4% à 27% (1 sur 4 Canadiens étaient sans emploi)</a:t>
            </a:r>
          </a:p>
          <a:p>
            <a:endParaRPr lang="en-US" dirty="0"/>
          </a:p>
        </p:txBody>
      </p:sp>
      <p:pic>
        <p:nvPicPr>
          <p:cNvPr id="6" name="Content Placeholder 5" descr="depression3.jpg"/>
          <p:cNvPicPr>
            <a:picLocks noGrp="1" noChangeAspect="1"/>
          </p:cNvPicPr>
          <p:nvPr>
            <p:ph sz="half" idx="2"/>
          </p:nvPr>
        </p:nvPicPr>
        <p:blipFill>
          <a:blip r:embed="rId2" cstate="print"/>
          <a:stretch>
            <a:fillRect/>
          </a:stretch>
        </p:blipFill>
        <p:spPr>
          <a:xfrm>
            <a:off x="4724400" y="2133600"/>
            <a:ext cx="3810000" cy="2847975"/>
          </a:xfrm>
          <a:ln w="28575">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dirty="0"/>
          </a:p>
        </p:txBody>
      </p:sp>
      <p:pic>
        <p:nvPicPr>
          <p:cNvPr id="7" name="Content Placeholder 6" descr="88059061.jpg"/>
          <p:cNvPicPr>
            <a:picLocks noGrp="1" noChangeAspect="1"/>
          </p:cNvPicPr>
          <p:nvPr>
            <p:ph idx="1"/>
          </p:nvPr>
        </p:nvPicPr>
        <p:blipFill>
          <a:blip r:embed="rId2" cstate="print"/>
          <a:stretch>
            <a:fillRect/>
          </a:stretch>
        </p:blipFill>
        <p:spPr>
          <a:xfrm>
            <a:off x="323528" y="260648"/>
            <a:ext cx="8424936" cy="6120680"/>
          </a:xfrm>
          <a:prstGeom prst="rect">
            <a:avLst/>
          </a:prstGeom>
          <a:ln w="28575">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endParaRPr lang="en-US" dirty="0" smtClean="0"/>
          </a:p>
        </p:txBody>
      </p:sp>
      <p:pic>
        <p:nvPicPr>
          <p:cNvPr id="56323" name="Content Placeholder 3" descr="781071502.jpg"/>
          <p:cNvPicPr>
            <a:picLocks noGrp="1" noChangeAspect="1"/>
          </p:cNvPicPr>
          <p:nvPr>
            <p:ph idx="1"/>
          </p:nvPr>
        </p:nvPicPr>
        <p:blipFill>
          <a:blip r:embed="rId2" cstate="print"/>
          <a:srcRect/>
          <a:stretch>
            <a:fillRect/>
          </a:stretch>
        </p:blipFill>
        <p:spPr>
          <a:xfrm>
            <a:off x="250825" y="188913"/>
            <a:ext cx="8642350" cy="6480175"/>
          </a:xfrm>
          <a:ln w="28575">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1488</Words>
  <Application>Microsoft Office PowerPoint</Application>
  <PresentationFormat>On-screen Show (4:3)</PresentationFormat>
  <Paragraphs>215</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Grande Dépression: 1929-1939</vt:lpstr>
      <vt:lpstr>Les Années 1920</vt:lpstr>
      <vt:lpstr>1.  DÉCLENCHEMENT </vt:lpstr>
      <vt:lpstr>1.  DÉCLENCHEMENT </vt:lpstr>
      <vt:lpstr>2.  SECTEURS D’EXPORTATION AFFECTÉS </vt:lpstr>
      <vt:lpstr>3. ÉCROULEMENT DE L’ÉCONOMIE </vt:lpstr>
      <vt:lpstr>Effets de la Grande Dépression</vt:lpstr>
      <vt:lpstr>PowerPoint Presentation</vt:lpstr>
      <vt:lpstr>PowerPoint Presentation</vt:lpstr>
      <vt:lpstr>‘Dustbowl’  the ‘Dirty Thirties’</vt:lpstr>
      <vt:lpstr>PowerPoint Presentation</vt:lpstr>
      <vt:lpstr>PowerPoint Presentation</vt:lpstr>
      <vt:lpstr>Les Réponses à la Grande Dépression </vt:lpstr>
      <vt:lpstr>PM Canadienne Mackenzie King en 1930</vt:lpstr>
      <vt:lpstr>R.B. Bennett  PM Conservateur</vt:lpstr>
      <vt:lpstr>FAILLITES ET CHÔMAGE </vt:lpstr>
      <vt:lpstr>Réponses a la Grande Dépression</vt:lpstr>
      <vt:lpstr>Réponses a la Grande Dépression</vt:lpstr>
      <vt:lpstr>Réponses a la Grande Dépression</vt:lpstr>
      <vt:lpstr>PowerPoint Presentation</vt:lpstr>
      <vt:lpstr>PowerPoint Presentation</vt:lpstr>
      <vt:lpstr>PowerPoint Presentation</vt:lpstr>
      <vt:lpstr>PowerPoint Presentation</vt:lpstr>
      <vt:lpstr>The church reinforces its power in the 1930s…</vt:lpstr>
      <vt:lpstr>Vêtements gratuits et une coupe cheveux  …</vt:lpstr>
      <vt:lpstr>PowerPoint Presentation</vt:lpstr>
      <vt:lpstr>Méfiance envers le capitalisme a cause du Krach</vt:lpstr>
      <vt:lpstr>Méfiance envers le capitalisme a cause du Krach</vt:lpstr>
      <vt:lpstr>Méfiance envers le capitalisme a cause du Krach</vt:lpstr>
      <vt:lpstr>Nouveaux partis politiques: Idées de la ‘Gauche’ </vt:lpstr>
      <vt:lpstr>Nouveaux partis politiques:</vt:lpstr>
      <vt:lpstr>Nouveaux partis politiques:</vt:lpstr>
      <vt:lpstr>C.C.F.  (Cooperative Commonwealth Federation) </vt:lpstr>
      <vt:lpstr>PowerPoint Presentation</vt:lpstr>
      <vt:lpstr>C.S. (Crédit social) </vt:lpstr>
      <vt:lpstr>Le fascisme: nationalisme extrême avec la violence </vt:lpstr>
      <vt:lpstr>Emblème de la ‘Parti d'unité nationale’ en Canada 1930s </vt:lpstr>
      <vt:lpstr>PowerPoint Presentation</vt:lpstr>
      <vt:lpstr>Adrien Arcand1929-1967</vt:lpstr>
      <vt:lpstr>Serment du Parti d‘Unité Nationale du Canada</vt:lpstr>
      <vt:lpstr>Serment du Parti d‘Unité Nationale du Canada</vt:lpstr>
      <vt:lpstr>Nouveaux partis politiques:</vt:lpstr>
      <vt:lpstr>Nouveaux partis politiques:</vt:lpstr>
      <vt:lpstr>Nouveaux rôles DES GOUVERNEMENTS </vt:lpstr>
      <vt:lpstr>LE FÉDÉRAL ET LES SOLUTIONS À LA CRISE </vt:lpstr>
      <vt:lpstr>LE FÉDÉRAL ET LES SOLUTIONS À LA CRISE </vt:lpstr>
      <vt:lpstr>LE QUÉBEC ET LES SOLUTIONS À LA CRISE </vt:lpstr>
      <vt:lpstr>RETOUR À LA TERRE </vt:lpstr>
      <vt:lpstr>Solutions  États-Unis</vt:lpstr>
      <vt:lpstr>PowerPoint Presentation</vt:lpstr>
    </vt:vector>
  </TitlesOfParts>
  <Company>1925 Brookdale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Lester B. Pearson School Board</dc:creator>
  <cp:lastModifiedBy>Sean O'Neill</cp:lastModifiedBy>
  <cp:revision>39</cp:revision>
  <dcterms:created xsi:type="dcterms:W3CDTF">2012-04-20T11:45:55Z</dcterms:created>
  <dcterms:modified xsi:type="dcterms:W3CDTF">2012-05-08T02:49:59Z</dcterms:modified>
</cp:coreProperties>
</file>